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3"/>
  </p:notesMasterIdLst>
  <p:handoutMasterIdLst>
    <p:handoutMasterId r:id="rId34"/>
  </p:handoutMasterIdLst>
  <p:sldIdLst>
    <p:sldId id="282" r:id="rId5"/>
    <p:sldId id="317" r:id="rId6"/>
    <p:sldId id="323" r:id="rId7"/>
    <p:sldId id="306" r:id="rId8"/>
    <p:sldId id="319" r:id="rId9"/>
    <p:sldId id="297" r:id="rId10"/>
    <p:sldId id="320" r:id="rId11"/>
    <p:sldId id="307" r:id="rId12"/>
    <p:sldId id="321" r:id="rId13"/>
    <p:sldId id="322" r:id="rId14"/>
    <p:sldId id="324" r:id="rId15"/>
    <p:sldId id="309" r:id="rId16"/>
    <p:sldId id="325" r:id="rId17"/>
    <p:sldId id="326" r:id="rId18"/>
    <p:sldId id="327" r:id="rId19"/>
    <p:sldId id="328" r:id="rId20"/>
    <p:sldId id="305" r:id="rId21"/>
    <p:sldId id="330" r:id="rId22"/>
    <p:sldId id="329" r:id="rId23"/>
    <p:sldId id="314" r:id="rId24"/>
    <p:sldId id="331" r:id="rId25"/>
    <p:sldId id="332" r:id="rId26"/>
    <p:sldId id="333" r:id="rId27"/>
    <p:sldId id="315" r:id="rId28"/>
    <p:sldId id="316" r:id="rId29"/>
    <p:sldId id="337" r:id="rId30"/>
    <p:sldId id="334" r:id="rId31"/>
    <p:sldId id="303"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575"/>
    <a:srgbClr val="404040"/>
    <a:srgbClr val="25426A"/>
    <a:srgbClr val="6F5742"/>
    <a:srgbClr val="0F0F0F"/>
    <a:srgbClr val="FFFFFF"/>
    <a:srgbClr val="1798AF"/>
    <a:srgbClr val="C89535"/>
    <a:srgbClr val="E0C48E"/>
    <a:srgbClr val="836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E25E649-3F16-4E02-A733-19D2CDBF48F0}">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6707" autoAdjust="0"/>
  </p:normalViewPr>
  <p:slideViewPr>
    <p:cSldViewPr snapToGrid="0">
      <p:cViewPr varScale="1">
        <p:scale>
          <a:sx n="74" d="100"/>
          <a:sy n="74" d="100"/>
        </p:scale>
        <p:origin x="-540" y="-9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76F666D-E0C2-435B-BAA8-9287F9E5D38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xmlns="" id="{19FEBCAF-CB3F-4928-91AA-D61472F880C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a:extLst>
              <a:ext uri="{FF2B5EF4-FFF2-40B4-BE49-F238E27FC236}">
                <a16:creationId xmlns:a16="http://schemas.microsoft.com/office/drawing/2014/main" xmlns="" id="{69256698-63C6-4CCC-81CB-EA5604C30F1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B2467FDA-05D7-4760-A373-5D6AEAAF427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noProof="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noProof="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noProof="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530193B-564F-4854-8A52-728F3FB19C85}" type="slidenum">
              <a:rPr lang="en-US" noProof="0" smtClean="0"/>
              <a:t>‹#›</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noProof="0"/>
          </a:p>
        </p:txBody>
      </p:sp>
      <p:sp>
        <p:nvSpPr>
          <p:cNvPr id="5" name="Slide Number Placeholder 4"/>
          <p:cNvSpPr>
            <a:spLocks noGrp="1"/>
          </p:cNvSpPr>
          <p:nvPr>
            <p:ph type="sldNum" sz="quarter" idx="5"/>
          </p:nvPr>
        </p:nvSpPr>
        <p:spPr/>
        <p:txBody>
          <a:bodyPr/>
          <a:lstStyle/>
          <a:p>
            <a:fld id="{8530193B-564F-4854-8A52-728F3FB19C85}" type="slidenum">
              <a:rPr lang="en-US" noProof="0" smtClean="0"/>
              <a:t>12</a:t>
            </a:fld>
            <a:endParaRPr lang="en-US" noProof="0"/>
          </a:p>
        </p:txBody>
      </p:sp>
    </p:spTree>
    <p:extLst>
      <p:ext uri="{BB962C8B-B14F-4D97-AF65-F5344CB8AC3E}">
        <p14:creationId xmlns:p14="http://schemas.microsoft.com/office/powerpoint/2010/main" val="109657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noProof="0"/>
          </a:p>
        </p:txBody>
      </p:sp>
      <p:sp>
        <p:nvSpPr>
          <p:cNvPr id="5" name="Slide Number Placeholder 4"/>
          <p:cNvSpPr>
            <a:spLocks noGrp="1"/>
          </p:cNvSpPr>
          <p:nvPr>
            <p:ph type="sldNum" sz="quarter" idx="5"/>
          </p:nvPr>
        </p:nvSpPr>
        <p:spPr/>
        <p:txBody>
          <a:bodyPr/>
          <a:lstStyle/>
          <a:p>
            <a:fld id="{8530193B-564F-4854-8A52-728F3FB19C85}" type="slidenum">
              <a:rPr lang="en-US" noProof="0" smtClean="0"/>
              <a:t>13</a:t>
            </a:fld>
            <a:endParaRPr lang="en-US" noProof="0"/>
          </a:p>
        </p:txBody>
      </p:sp>
    </p:spTree>
    <p:extLst>
      <p:ext uri="{BB962C8B-B14F-4D97-AF65-F5344CB8AC3E}">
        <p14:creationId xmlns:p14="http://schemas.microsoft.com/office/powerpoint/2010/main" val="1096575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noProof="0"/>
          </a:p>
        </p:txBody>
      </p:sp>
      <p:sp>
        <p:nvSpPr>
          <p:cNvPr id="5" name="Slide Number Placeholder 4"/>
          <p:cNvSpPr>
            <a:spLocks noGrp="1"/>
          </p:cNvSpPr>
          <p:nvPr>
            <p:ph type="sldNum" sz="quarter" idx="5"/>
          </p:nvPr>
        </p:nvSpPr>
        <p:spPr/>
        <p:txBody>
          <a:bodyPr/>
          <a:lstStyle/>
          <a:p>
            <a:fld id="{8530193B-564F-4854-8A52-728F3FB19C85}" type="slidenum">
              <a:rPr lang="en-US" noProof="0" smtClean="0"/>
              <a:t>17</a:t>
            </a:fld>
            <a:endParaRPr lang="en-US" noProof="0"/>
          </a:p>
        </p:txBody>
      </p:sp>
    </p:spTree>
    <p:extLst>
      <p:ext uri="{BB962C8B-B14F-4D97-AF65-F5344CB8AC3E}">
        <p14:creationId xmlns:p14="http://schemas.microsoft.com/office/powerpoint/2010/main" val="1395555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noProof="0"/>
          </a:p>
        </p:txBody>
      </p:sp>
      <p:sp>
        <p:nvSpPr>
          <p:cNvPr id="5" name="Slide Number Placeholder 4"/>
          <p:cNvSpPr>
            <a:spLocks noGrp="1"/>
          </p:cNvSpPr>
          <p:nvPr>
            <p:ph type="sldNum" sz="quarter" idx="5"/>
          </p:nvPr>
        </p:nvSpPr>
        <p:spPr/>
        <p:txBody>
          <a:bodyPr/>
          <a:lstStyle/>
          <a:p>
            <a:fld id="{8530193B-564F-4854-8A52-728F3FB19C85}" type="slidenum">
              <a:rPr lang="en-US" noProof="0" smtClean="0"/>
              <a:t>18</a:t>
            </a:fld>
            <a:endParaRPr lang="en-US" noProof="0"/>
          </a:p>
        </p:txBody>
      </p:sp>
    </p:spTree>
    <p:extLst>
      <p:ext uri="{BB962C8B-B14F-4D97-AF65-F5344CB8AC3E}">
        <p14:creationId xmlns:p14="http://schemas.microsoft.com/office/powerpoint/2010/main" val="139555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noProof="0"/>
          </a:p>
        </p:txBody>
      </p:sp>
      <p:sp>
        <p:nvSpPr>
          <p:cNvPr id="5" name="Slide Number Placeholder 4"/>
          <p:cNvSpPr>
            <a:spLocks noGrp="1"/>
          </p:cNvSpPr>
          <p:nvPr>
            <p:ph type="sldNum" sz="quarter" idx="5"/>
          </p:nvPr>
        </p:nvSpPr>
        <p:spPr/>
        <p:txBody>
          <a:bodyPr/>
          <a:lstStyle/>
          <a:p>
            <a:fld id="{8530193B-564F-4854-8A52-728F3FB19C85}" type="slidenum">
              <a:rPr lang="en-US" noProof="0" smtClean="0"/>
              <a:t>19</a:t>
            </a:fld>
            <a:endParaRPr lang="en-US" noProof="0"/>
          </a:p>
        </p:txBody>
      </p:sp>
    </p:spTree>
    <p:extLst>
      <p:ext uri="{BB962C8B-B14F-4D97-AF65-F5344CB8AC3E}">
        <p14:creationId xmlns:p14="http://schemas.microsoft.com/office/powerpoint/2010/main" val="1395555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xmlns=""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6" name="Slide Number Placeholder 5">
            <a:extLst>
              <a:ext uri="{FF2B5EF4-FFF2-40B4-BE49-F238E27FC236}">
                <a16:creationId xmlns:a16="http://schemas.microsoft.com/office/drawing/2014/main" xmlns="" id="{7A47F3D0-41FC-4430-9F9E-1F78A18D65FE}"/>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
        <p:nvSpPr>
          <p:cNvPr id="7" name="Footer Placeholder 6">
            <a:extLst>
              <a:ext uri="{FF2B5EF4-FFF2-40B4-BE49-F238E27FC236}">
                <a16:creationId xmlns:a16="http://schemas.microsoft.com/office/drawing/2014/main" xmlns="" id="{2ED798F6-1F12-46CE-9AFD-CC66555A191D}"/>
              </a:ext>
            </a:extLst>
          </p:cNvPr>
          <p:cNvSpPr>
            <a:spLocks noGrp="1"/>
          </p:cNvSpPr>
          <p:nvPr>
            <p:ph type="ftr" sz="quarter" idx="34"/>
          </p:nvPr>
        </p:nvSpPr>
        <p:spPr/>
        <p:txBody>
          <a:bodyPr/>
          <a:lstStyle/>
          <a:p>
            <a:r>
              <a:rPr lang="en-US" noProof="0"/>
              <a:t>Add a footer</a:t>
            </a:r>
          </a:p>
        </p:txBody>
      </p:sp>
    </p:spTree>
    <p:extLst>
      <p:ext uri="{BB962C8B-B14F-4D97-AF65-F5344CB8AC3E}">
        <p14:creationId xmlns:p14="http://schemas.microsoft.com/office/powerpoint/2010/main" val="150585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DD31C544-1372-4B34-8149-B6058B8CC577}"/>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Rectangle 13">
            <a:extLst>
              <a:ext uri="{FF2B5EF4-FFF2-40B4-BE49-F238E27FC236}">
                <a16:creationId xmlns:a16="http://schemas.microsoft.com/office/drawing/2014/main" xmlns="" id="{7B2598CA-3443-4098-80E7-1F16DC9A13CC}"/>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2" name="Picture Placeholder 11">
            <a:extLst>
              <a:ext uri="{FF2B5EF4-FFF2-40B4-BE49-F238E27FC236}">
                <a16:creationId xmlns:a16="http://schemas.microsoft.com/office/drawing/2014/main" xmlns="" id="{BE421EAA-68E8-4AED-BA2F-01A6AC66859D}"/>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anchor="t">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7425293" y="2834640"/>
            <a:ext cx="4459766" cy="2720356"/>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Thank You</a:t>
            </a:r>
          </a:p>
        </p:txBody>
      </p:sp>
      <p:sp>
        <p:nvSpPr>
          <p:cNvPr id="7" name="Text Placeholder 5">
            <a:extLst>
              <a:ext uri="{FF2B5EF4-FFF2-40B4-BE49-F238E27FC236}">
                <a16:creationId xmlns:a16="http://schemas.microsoft.com/office/drawing/2014/main" xmlns="" id="{D907C852-B0E0-4C2E-88CE-B543605961EE}"/>
              </a:ext>
            </a:extLst>
          </p:cNvPr>
          <p:cNvSpPr>
            <a:spLocks noGrp="1"/>
          </p:cNvSpPr>
          <p:nvPr>
            <p:ph type="body" sz="quarter" idx="15" hasCustomPrompt="1"/>
          </p:nvPr>
        </p:nvSpPr>
        <p:spPr>
          <a:xfrm>
            <a:off x="8034849" y="3859066"/>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8" name="Text Placeholder 6">
            <a:extLst>
              <a:ext uri="{FF2B5EF4-FFF2-40B4-BE49-F238E27FC236}">
                <a16:creationId xmlns:a16="http://schemas.microsoft.com/office/drawing/2014/main" xmlns="" id="{D84C0BEF-F601-4B10-8AEE-4859FE996B34}"/>
              </a:ext>
            </a:extLst>
          </p:cNvPr>
          <p:cNvSpPr>
            <a:spLocks noGrp="1"/>
          </p:cNvSpPr>
          <p:nvPr>
            <p:ph type="body" sz="quarter" idx="16" hasCustomPrompt="1"/>
          </p:nvPr>
        </p:nvSpPr>
        <p:spPr>
          <a:xfrm>
            <a:off x="8034849" y="4220189"/>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9" name="Text Placeholder 7">
            <a:extLst>
              <a:ext uri="{FF2B5EF4-FFF2-40B4-BE49-F238E27FC236}">
                <a16:creationId xmlns:a16="http://schemas.microsoft.com/office/drawing/2014/main" xmlns="" id="{83A6EF9B-EF2F-4949-9CC4-C16BF8DC85A0}"/>
              </a:ext>
            </a:extLst>
          </p:cNvPr>
          <p:cNvSpPr>
            <a:spLocks noGrp="1"/>
          </p:cNvSpPr>
          <p:nvPr>
            <p:ph type="body" sz="quarter" idx="17" hasCustomPrompt="1"/>
          </p:nvPr>
        </p:nvSpPr>
        <p:spPr>
          <a:xfrm>
            <a:off x="8034849" y="4581312"/>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0" name="Text Placeholder 8">
            <a:extLst>
              <a:ext uri="{FF2B5EF4-FFF2-40B4-BE49-F238E27FC236}">
                <a16:creationId xmlns:a16="http://schemas.microsoft.com/office/drawing/2014/main" xmlns="" id="{BE8CA170-9CA9-448E-B07A-E01AB84F7FD3}"/>
              </a:ext>
            </a:extLst>
          </p:cNvPr>
          <p:cNvSpPr>
            <a:spLocks noGrp="1"/>
          </p:cNvSpPr>
          <p:nvPr>
            <p:ph type="body" sz="quarter" idx="18" hasCustomPrompt="1"/>
          </p:nvPr>
        </p:nvSpPr>
        <p:spPr>
          <a:xfrm>
            <a:off x="8034849" y="4942435"/>
            <a:ext cx="3521514" cy="288000"/>
          </a:xfrm>
        </p:spPr>
        <p:txBody>
          <a:bodyPr/>
          <a:lstStyle>
            <a:lvl1pPr marL="0" indent="0">
              <a:buNone/>
              <a:defRPr>
                <a:solidFill>
                  <a:schemeClr val="bg1">
                    <a:lumMod val="9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Tree>
    <p:extLst>
      <p:ext uri="{BB962C8B-B14F-4D97-AF65-F5344CB8AC3E}">
        <p14:creationId xmlns:p14="http://schemas.microsoft.com/office/powerpoint/2010/main" val="163289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xmlns=""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6D4BCA97-F31B-451D-82F8-6E000DF2118A}"/>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xmlns=""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a:p>
        </p:txBody>
      </p:sp>
      <p:sp>
        <p:nvSpPr>
          <p:cNvPr id="10" name="Content Placeholder 2">
            <a:extLst>
              <a:ext uri="{FF2B5EF4-FFF2-40B4-BE49-F238E27FC236}">
                <a16:creationId xmlns:a16="http://schemas.microsoft.com/office/drawing/2014/main" xmlns="" id="{AFA90A43-BEC4-4B20-96E2-797B03FB82F2}"/>
              </a:ext>
            </a:extLst>
          </p:cNvPr>
          <p:cNvSpPr>
            <a:spLocks noGrp="1"/>
          </p:cNvSpPr>
          <p:nvPr>
            <p:ph idx="33"/>
          </p:nvPr>
        </p:nvSpPr>
        <p:spPr>
          <a:xfrm>
            <a:off x="430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ntent Placeholder 2">
            <a:extLst>
              <a:ext uri="{FF2B5EF4-FFF2-40B4-BE49-F238E27FC236}">
                <a16:creationId xmlns:a16="http://schemas.microsoft.com/office/drawing/2014/main" xmlns="" id="{8A2C2023-6C37-4611-ACAF-5F2060202836}"/>
              </a:ext>
            </a:extLst>
          </p:cNvPr>
          <p:cNvSpPr>
            <a:spLocks noGrp="1"/>
          </p:cNvSpPr>
          <p:nvPr>
            <p:ph idx="34"/>
          </p:nvPr>
        </p:nvSpPr>
        <p:spPr>
          <a:xfrm>
            <a:off x="817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xmlns=""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xmlns="" id="{1F5B3657-F2AE-455A-BF81-1A0C2ACECD20}"/>
              </a:ext>
            </a:extLst>
          </p:cNvPr>
          <p:cNvSpPr>
            <a:spLocks noGrp="1"/>
          </p:cNvSpPr>
          <p:nvPr>
            <p:ph type="body" sz="quarter" idx="12"/>
          </p:nvPr>
        </p:nvSpPr>
        <p:spPr>
          <a:xfrm>
            <a:off x="2726412" y="1512000"/>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xmlns="" id="{6A983D98-E0AB-429A-9EC2-B50D4216D691}"/>
              </a:ext>
            </a:extLst>
          </p:cNvPr>
          <p:cNvSpPr>
            <a:spLocks noGrp="1"/>
          </p:cNvSpPr>
          <p:nvPr>
            <p:ph type="body" sz="quarter" idx="13"/>
          </p:nvPr>
        </p:nvSpPr>
        <p:spPr>
          <a:xfrm>
            <a:off x="5021412" y="1512000"/>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xmlns="" id="{755213BF-EF6D-45DC-A01B-DE6C2F23A6D2}"/>
              </a:ext>
            </a:extLst>
          </p:cNvPr>
          <p:cNvSpPr>
            <a:spLocks noGrp="1"/>
          </p:cNvSpPr>
          <p:nvPr>
            <p:ph type="body" sz="quarter" idx="14"/>
          </p:nvPr>
        </p:nvSpPr>
        <p:spPr>
          <a:xfrm>
            <a:off x="7316412" y="1507535"/>
            <a:ext cx="2160588" cy="467925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xmlns="" id="{77D6BBBA-F4A3-45D4-91BC-A405FFDC7C3D}"/>
              </a:ext>
            </a:extLst>
          </p:cNvPr>
          <p:cNvSpPr>
            <a:spLocks noGrp="1"/>
          </p:cNvSpPr>
          <p:nvPr>
            <p:ph type="body" sz="quarter" idx="15"/>
          </p:nvPr>
        </p:nvSpPr>
        <p:spPr>
          <a:xfrm>
            <a:off x="9611412" y="1507535"/>
            <a:ext cx="2160588" cy="46837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2D09234E-176D-4BBF-9391-7B6F018C51AB}"/>
              </a:ext>
            </a:extLst>
          </p:cNvPr>
          <p:cNvSpPr>
            <a:spLocks noGrp="1"/>
          </p:cNvSpPr>
          <p:nvPr>
            <p:ph type="ftr" sz="quarter" idx="16"/>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xmlns=""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xmlns="" id="{206C51E8-C5C0-4672-B456-F44C69B074D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6" name="Freeform 5">
            <a:extLst>
              <a:ext uri="{FF2B5EF4-FFF2-40B4-BE49-F238E27FC236}">
                <a16:creationId xmlns:a16="http://schemas.microsoft.com/office/drawing/2014/main" xmlns="" id="{9DE9AE8C-7574-4D45-B521-6B18054DA7C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7" name="Freeform 5">
            <a:extLst>
              <a:ext uri="{FF2B5EF4-FFF2-40B4-BE49-F238E27FC236}">
                <a16:creationId xmlns:a16="http://schemas.microsoft.com/office/drawing/2014/main" xmlns="" id="{EF240172-5930-4717-A0CD-A151075277D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8" name="Freeform 5">
            <a:extLst>
              <a:ext uri="{FF2B5EF4-FFF2-40B4-BE49-F238E27FC236}">
                <a16:creationId xmlns:a16="http://schemas.microsoft.com/office/drawing/2014/main" xmlns="" id="{7B4A83CE-8643-4697-94A9-C9F587F46E23}"/>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9" name="Freeform 5">
            <a:extLst>
              <a:ext uri="{FF2B5EF4-FFF2-40B4-BE49-F238E27FC236}">
                <a16:creationId xmlns:a16="http://schemas.microsoft.com/office/drawing/2014/main" xmlns="" id="{B0A765A5-BBCE-405E-A4B3-80A660118E84}"/>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presentation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083656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xmlns="" id="{12B8F0DB-CC25-4CE9-A68E-CAA2FD986AF3}"/>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8" name="Freeform 5">
            <a:extLst>
              <a:ext uri="{FF2B5EF4-FFF2-40B4-BE49-F238E27FC236}">
                <a16:creationId xmlns:a16="http://schemas.microsoft.com/office/drawing/2014/main" xmlns="" id="{8A058973-2DC9-4087-9D57-F1D779F56CC2}"/>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9" name="Freeform 5">
            <a:extLst>
              <a:ext uri="{FF2B5EF4-FFF2-40B4-BE49-F238E27FC236}">
                <a16:creationId xmlns:a16="http://schemas.microsoft.com/office/drawing/2014/main" xmlns="" id="{B641062D-3CD4-49D1-A621-331E29333406}"/>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0" name="Freeform 5">
            <a:extLst>
              <a:ext uri="{FF2B5EF4-FFF2-40B4-BE49-F238E27FC236}">
                <a16:creationId xmlns:a16="http://schemas.microsoft.com/office/drawing/2014/main" xmlns="" id="{9F2C1E7C-A088-4772-84B3-15309BEADF7D}"/>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CA52278A-6924-4F97-A196-AE30D3DACB7A}"/>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Footer Placeholder 3">
            <a:extLst>
              <a:ext uri="{FF2B5EF4-FFF2-40B4-BE49-F238E27FC236}">
                <a16:creationId xmlns:a16="http://schemas.microsoft.com/office/drawing/2014/main" xmlns="" id="{734B1E83-6080-4D35-A216-8E5C399023B2}"/>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0DE95353-8EE1-49C9-ADAC-E76BD49D222D}"/>
              </a:ext>
            </a:extLst>
          </p:cNvPr>
          <p:cNvSpPr>
            <a:spLocks noGrp="1"/>
          </p:cNvSpPr>
          <p:nvPr>
            <p:ph type="sldNum" sz="quarter" idx="12"/>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1603129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xmlns="" id="{8663BD7B-5136-47ED-BE0A-C6C2F5622BDC}"/>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9" name="Freeform 5">
            <a:extLst>
              <a:ext uri="{FF2B5EF4-FFF2-40B4-BE49-F238E27FC236}">
                <a16:creationId xmlns:a16="http://schemas.microsoft.com/office/drawing/2014/main" xmlns="" id="{6ABA22C7-C35B-4EC0-B7CE-54F9EEFCB71D}"/>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0" name="Freeform 5">
            <a:extLst>
              <a:ext uri="{FF2B5EF4-FFF2-40B4-BE49-F238E27FC236}">
                <a16:creationId xmlns:a16="http://schemas.microsoft.com/office/drawing/2014/main" xmlns="" id="{6DAE4BC9-9CFF-4522-8216-651498F7A167}"/>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8E822AA0-FB3E-4051-AA1F-F51204BA02A9}"/>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2" name="Freeform 5">
            <a:extLst>
              <a:ext uri="{FF2B5EF4-FFF2-40B4-BE49-F238E27FC236}">
                <a16:creationId xmlns:a16="http://schemas.microsoft.com/office/drawing/2014/main" xmlns="" id="{3445288A-D169-4374-BCFD-917DD04B2B1E}"/>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xmlns=""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E8FE0EB3-0FF4-4285-B9D3-90A5751B7BBF}"/>
              </a:ext>
            </a:extLst>
          </p:cNvPr>
          <p:cNvSpPr>
            <a:spLocks noGrp="1"/>
          </p:cNvSpPr>
          <p:nvPr>
            <p:ph type="ftr" sz="quarter" idx="12"/>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173450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xmlns=""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2" name="Freeform 5">
            <a:extLst>
              <a:ext uri="{FF2B5EF4-FFF2-40B4-BE49-F238E27FC236}">
                <a16:creationId xmlns:a16="http://schemas.microsoft.com/office/drawing/2014/main" xmlns=""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3" name="Freeform 5">
            <a:extLst>
              <a:ext uri="{FF2B5EF4-FFF2-40B4-BE49-F238E27FC236}">
                <a16:creationId xmlns:a16="http://schemas.microsoft.com/office/drawing/2014/main" xmlns=""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4" name="Freeform 5">
            <a:extLst>
              <a:ext uri="{FF2B5EF4-FFF2-40B4-BE49-F238E27FC236}">
                <a16:creationId xmlns:a16="http://schemas.microsoft.com/office/drawing/2014/main" xmlns=""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
        <p:nvSpPr>
          <p:cNvPr id="9" name="Content Placeholder 3">
            <a:extLst>
              <a:ext uri="{FF2B5EF4-FFF2-40B4-BE49-F238E27FC236}">
                <a16:creationId xmlns:a16="http://schemas.microsoft.com/office/drawing/2014/main" xmlns="" id="{2CD5709C-84DE-45F3-AE9B-8B6FD7134AB5}"/>
              </a:ext>
            </a:extLst>
          </p:cNvPr>
          <p:cNvSpPr>
            <a:spLocks noGrp="1"/>
          </p:cNvSpPr>
          <p:nvPr>
            <p:ph sz="half" idx="2"/>
          </p:nvPr>
        </p:nvSpPr>
        <p:spPr>
          <a:xfrm>
            <a:off x="6299886" y="1511250"/>
            <a:ext cx="5460114" cy="46657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2">
            <a:extLst>
              <a:ext uri="{FF2B5EF4-FFF2-40B4-BE49-F238E27FC236}">
                <a16:creationId xmlns:a16="http://schemas.microsoft.com/office/drawing/2014/main" xmlns="" id="{36BB18B1-3B7F-4B18-A1C5-BB7DA443C63F}"/>
              </a:ext>
            </a:extLst>
          </p:cNvPr>
          <p:cNvSpPr>
            <a:spLocks noGrp="1"/>
          </p:cNvSpPr>
          <p:nvPr>
            <p:ph sz="half" idx="1"/>
          </p:nvPr>
        </p:nvSpPr>
        <p:spPr>
          <a:xfrm>
            <a:off x="456816" y="1511250"/>
            <a:ext cx="5460114" cy="46657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91552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xmlns=""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2" name="Freeform 5">
            <a:extLst>
              <a:ext uri="{FF2B5EF4-FFF2-40B4-BE49-F238E27FC236}">
                <a16:creationId xmlns:a16="http://schemas.microsoft.com/office/drawing/2014/main" xmlns=""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3" name="Freeform 5">
            <a:extLst>
              <a:ext uri="{FF2B5EF4-FFF2-40B4-BE49-F238E27FC236}">
                <a16:creationId xmlns:a16="http://schemas.microsoft.com/office/drawing/2014/main" xmlns=""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4" name="Freeform 5">
            <a:extLst>
              <a:ext uri="{FF2B5EF4-FFF2-40B4-BE49-F238E27FC236}">
                <a16:creationId xmlns:a16="http://schemas.microsoft.com/office/drawing/2014/main" xmlns=""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
        <p:nvSpPr>
          <p:cNvPr id="15" name="Text Placeholder 2">
            <a:extLst>
              <a:ext uri="{FF2B5EF4-FFF2-40B4-BE49-F238E27FC236}">
                <a16:creationId xmlns:a16="http://schemas.microsoft.com/office/drawing/2014/main" xmlns="" id="{3419BDFB-8FC0-4B89-A29A-8EAC95E9AB99}"/>
              </a:ext>
            </a:extLst>
          </p:cNvPr>
          <p:cNvSpPr>
            <a:spLocks noGrp="1"/>
          </p:cNvSpPr>
          <p:nvPr>
            <p:ph type="body" idx="1"/>
          </p:nvPr>
        </p:nvSpPr>
        <p:spPr>
          <a:xfrm>
            <a:off x="431800" y="1511250"/>
            <a:ext cx="54849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Text Placeholder 4">
            <a:extLst>
              <a:ext uri="{FF2B5EF4-FFF2-40B4-BE49-F238E27FC236}">
                <a16:creationId xmlns:a16="http://schemas.microsoft.com/office/drawing/2014/main" xmlns="" id="{8E6C2CC0-9AB0-46E9-977A-EF923DCE7FAF}"/>
              </a:ext>
            </a:extLst>
          </p:cNvPr>
          <p:cNvSpPr>
            <a:spLocks noGrp="1"/>
          </p:cNvSpPr>
          <p:nvPr>
            <p:ph type="body" sz="quarter" idx="3"/>
          </p:nvPr>
        </p:nvSpPr>
        <p:spPr>
          <a:xfrm>
            <a:off x="6339334" y="1518287"/>
            <a:ext cx="54206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9" name="Content Placeholder 5">
            <a:extLst>
              <a:ext uri="{FF2B5EF4-FFF2-40B4-BE49-F238E27FC236}">
                <a16:creationId xmlns:a16="http://schemas.microsoft.com/office/drawing/2014/main" xmlns="" id="{28DF954C-A51E-4242-B83E-A826008F5C67}"/>
              </a:ext>
            </a:extLst>
          </p:cNvPr>
          <p:cNvSpPr>
            <a:spLocks noGrp="1"/>
          </p:cNvSpPr>
          <p:nvPr>
            <p:ph sz="quarter" idx="4"/>
          </p:nvPr>
        </p:nvSpPr>
        <p:spPr>
          <a:xfrm>
            <a:off x="6339334" y="2486989"/>
            <a:ext cx="5432666" cy="370267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Content Placeholder 3">
            <a:extLst>
              <a:ext uri="{FF2B5EF4-FFF2-40B4-BE49-F238E27FC236}">
                <a16:creationId xmlns:a16="http://schemas.microsoft.com/office/drawing/2014/main" xmlns="" id="{600E416E-6162-484A-BA4D-640FA83078A9}"/>
              </a:ext>
            </a:extLst>
          </p:cNvPr>
          <p:cNvSpPr>
            <a:spLocks noGrp="1"/>
          </p:cNvSpPr>
          <p:nvPr>
            <p:ph sz="half" idx="2"/>
          </p:nvPr>
        </p:nvSpPr>
        <p:spPr>
          <a:xfrm>
            <a:off x="431800" y="2486989"/>
            <a:ext cx="5491215" cy="370267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41602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xmlns=""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2" name="Freeform 5">
            <a:extLst>
              <a:ext uri="{FF2B5EF4-FFF2-40B4-BE49-F238E27FC236}">
                <a16:creationId xmlns:a16="http://schemas.microsoft.com/office/drawing/2014/main" xmlns=""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3" name="Freeform 5">
            <a:extLst>
              <a:ext uri="{FF2B5EF4-FFF2-40B4-BE49-F238E27FC236}">
                <a16:creationId xmlns:a16="http://schemas.microsoft.com/office/drawing/2014/main" xmlns=""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4" name="Freeform 5">
            <a:extLst>
              <a:ext uri="{FF2B5EF4-FFF2-40B4-BE49-F238E27FC236}">
                <a16:creationId xmlns:a16="http://schemas.microsoft.com/office/drawing/2014/main" xmlns=""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US" noProof="0"/>
              <a:t>Click to edit page title</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
        <p:nvSpPr>
          <p:cNvPr id="20" name="Text Placeholder 3">
            <a:extLst>
              <a:ext uri="{FF2B5EF4-FFF2-40B4-BE49-F238E27FC236}">
                <a16:creationId xmlns:a16="http://schemas.microsoft.com/office/drawing/2014/main" xmlns=""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1" name="Content Placeholder 2">
            <a:extLst>
              <a:ext uri="{FF2B5EF4-FFF2-40B4-BE49-F238E27FC236}">
                <a16:creationId xmlns:a16="http://schemas.microsoft.com/office/drawing/2014/main" xmlns="" id="{A8B59DDF-F2BC-491E-92E0-9D2C1398ECE5}"/>
              </a:ext>
            </a:extLst>
          </p:cNvPr>
          <p:cNvSpPr>
            <a:spLocks noGrp="1"/>
          </p:cNvSpPr>
          <p:nvPr>
            <p:ph idx="1"/>
          </p:nvPr>
        </p:nvSpPr>
        <p:spPr>
          <a:xfrm>
            <a:off x="5183188" y="431999"/>
            <a:ext cx="6544468" cy="5513889"/>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1229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xmlns="" id="{B4B833F7-7F09-42C1-81DA-97CA9530D528}"/>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F4AA9899-9E92-41B5-AFEF-5F6EAB9782D5}"/>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2" name="Freeform 5">
            <a:extLst>
              <a:ext uri="{FF2B5EF4-FFF2-40B4-BE49-F238E27FC236}">
                <a16:creationId xmlns:a16="http://schemas.microsoft.com/office/drawing/2014/main" xmlns="" id="{8950958A-6460-4594-BEAB-C7444EC6129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3" name="Freeform 5">
            <a:extLst>
              <a:ext uri="{FF2B5EF4-FFF2-40B4-BE49-F238E27FC236}">
                <a16:creationId xmlns:a16="http://schemas.microsoft.com/office/drawing/2014/main" xmlns="" id="{A7E15F2A-61A0-4C11-8E47-4DF7051E91D1}"/>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4" name="Freeform 5">
            <a:extLst>
              <a:ext uri="{FF2B5EF4-FFF2-40B4-BE49-F238E27FC236}">
                <a16:creationId xmlns:a16="http://schemas.microsoft.com/office/drawing/2014/main" xmlns="" id="{B5FF0CC8-80F5-42C4-80EF-E32459238B71}"/>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1999"/>
            <a:ext cx="3932237" cy="1600199"/>
          </a:xfrm>
        </p:spPr>
        <p:txBody>
          <a:bodyPr vert="horz" lIns="0" tIns="0" rIns="0" bIns="0" rtlCol="0" anchor="b">
            <a:noAutofit/>
          </a:bodyPr>
          <a:lstStyle>
            <a:lvl1pPr>
              <a:defRPr lang="en-ZA" dirty="0"/>
            </a:lvl1pPr>
          </a:lstStyle>
          <a:p>
            <a:pPr marL="0" lvl="0"/>
            <a:r>
              <a:rPr lang="en-US" noProof="0"/>
              <a:t>Click to edit page title</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
        <p:nvSpPr>
          <p:cNvPr id="20" name="Text Placeholder 3">
            <a:extLst>
              <a:ext uri="{FF2B5EF4-FFF2-40B4-BE49-F238E27FC236}">
                <a16:creationId xmlns:a16="http://schemas.microsoft.com/office/drawing/2014/main" xmlns="" id="{C49FB4A2-B750-422F-96D2-A7C264295779}"/>
              </a:ext>
            </a:extLst>
          </p:cNvPr>
          <p:cNvSpPr>
            <a:spLocks noGrp="1"/>
          </p:cNvSpPr>
          <p:nvPr>
            <p:ph type="body" sz="half" idx="2"/>
          </p:nvPr>
        </p:nvSpPr>
        <p:spPr>
          <a:xfrm>
            <a:off x="434062" y="21343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6" name="Picture Placeholder 2">
            <a:extLst>
              <a:ext uri="{FF2B5EF4-FFF2-40B4-BE49-F238E27FC236}">
                <a16:creationId xmlns:a16="http://schemas.microsoft.com/office/drawing/2014/main" xmlns="" id="{0110E46C-B434-49FA-AA0E-D64E5786D280}"/>
              </a:ext>
            </a:extLst>
          </p:cNvPr>
          <p:cNvSpPr>
            <a:spLocks noGrp="1"/>
          </p:cNvSpPr>
          <p:nvPr>
            <p:ph type="pic" idx="1"/>
          </p:nvPr>
        </p:nvSpPr>
        <p:spPr>
          <a:xfrm>
            <a:off x="5183188" y="431999"/>
            <a:ext cx="6544468" cy="5513889"/>
          </a:xfrm>
          <a:prstGeom prst="roundRect">
            <a:avLst>
              <a:gd name="adj" fmla="val 5554"/>
            </a:avLst>
          </a:prstGeom>
        </p:spPr>
        <p:txBody>
          <a:bodyPr vert="horz" wrap="square" lIns="0" tIns="0" rIns="0" bIns="0" rtlCol="0" anchor="ctr">
            <a:noAutofit/>
          </a:bodyPr>
          <a:lstStyle>
            <a:lvl1pPr>
              <a:defRPr lang="en-US" sz="1200" i="1" dirty="0">
                <a:latin typeface="Times New Roman" panose="02020603050405020304" pitchFamily="18" charset="0"/>
                <a:cs typeface="Times New Roman" panose="02020603050405020304" pitchFamily="18" charset="0"/>
              </a:defRPr>
            </a:lvl1pPr>
          </a:lstStyle>
          <a:p>
            <a:pPr marL="0" lvl="0" indent="0" algn="ctr">
              <a:buNone/>
            </a:pPr>
            <a:r>
              <a:rPr lang="en-US" noProof="0"/>
              <a:t>Click icon to add picture</a:t>
            </a:r>
          </a:p>
        </p:txBody>
      </p:sp>
    </p:spTree>
    <p:extLst>
      <p:ext uri="{BB962C8B-B14F-4D97-AF65-F5344CB8AC3E}">
        <p14:creationId xmlns:p14="http://schemas.microsoft.com/office/powerpoint/2010/main" val="6618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xmlns="" id="{9A70B137-2503-4803-9F56-620A586FA494}"/>
              </a:ext>
            </a:extLst>
          </p:cNvPr>
          <p:cNvSpPr>
            <a:spLocks noGrp="1"/>
          </p:cNvSpPr>
          <p:nvPr>
            <p:ph type="pic" sz="quarter" idx="10" hasCustomPrompt="1"/>
          </p:nvPr>
        </p:nvSpPr>
        <p:spPr>
          <a:xfrm>
            <a:off x="1" y="0"/>
            <a:ext cx="10655455" cy="68580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1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1"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bg1">
              <a:lumMod val="95000"/>
            </a:schemeClr>
          </a:solidFill>
        </p:spPr>
        <p:txBody>
          <a:bodyPr wrap="square" tIns="2160000" anchor="t">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948293" y="32717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presentation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1130300" y="52504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1334038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5" name="Freeform 5">
            <a:extLst>
              <a:ext uri="{FF2B5EF4-FFF2-40B4-BE49-F238E27FC236}">
                <a16:creationId xmlns:a16="http://schemas.microsoft.com/office/drawing/2014/main" xmlns=""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6" name="Freeform 5">
            <a:extLst>
              <a:ext uri="{FF2B5EF4-FFF2-40B4-BE49-F238E27FC236}">
                <a16:creationId xmlns:a16="http://schemas.microsoft.com/office/drawing/2014/main" xmlns=""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7" name="Freeform 5">
            <a:extLst>
              <a:ext uri="{FF2B5EF4-FFF2-40B4-BE49-F238E27FC236}">
                <a16:creationId xmlns:a16="http://schemas.microsoft.com/office/drawing/2014/main" xmlns=""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8" name="Freeform 5">
            <a:extLst>
              <a:ext uri="{FF2B5EF4-FFF2-40B4-BE49-F238E27FC236}">
                <a16:creationId xmlns:a16="http://schemas.microsoft.com/office/drawing/2014/main" xmlns=""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Footer Placeholder 1">
            <a:extLst>
              <a:ext uri="{FF2B5EF4-FFF2-40B4-BE49-F238E27FC236}">
                <a16:creationId xmlns:a16="http://schemas.microsoft.com/office/drawing/2014/main" xmlns="" id="{16D0504D-4610-4E9E-A2DB-8B701F044BBC}"/>
              </a:ext>
            </a:extLst>
          </p:cNvPr>
          <p:cNvSpPr>
            <a:spLocks noGrp="1"/>
          </p:cNvSpPr>
          <p:nvPr>
            <p:ph type="ftr" sz="quarter" idx="12"/>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xmlns=""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a:t>
            </a:fld>
            <a:endParaRPr lang="en-US" noProof="0"/>
          </a:p>
        </p:txBody>
      </p:sp>
      <p:sp>
        <p:nvSpPr>
          <p:cNvPr id="9" name="Title 8">
            <a:extLst>
              <a:ext uri="{FF2B5EF4-FFF2-40B4-BE49-F238E27FC236}">
                <a16:creationId xmlns:a16="http://schemas.microsoft.com/office/drawing/2014/main" xmlns="" id="{790C5B8B-2AF3-42F3-B4F8-A806BB98ACA8}"/>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3959134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5" name="Freeform 5">
            <a:extLst>
              <a:ext uri="{FF2B5EF4-FFF2-40B4-BE49-F238E27FC236}">
                <a16:creationId xmlns:a16="http://schemas.microsoft.com/office/drawing/2014/main" xmlns=""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6" name="Freeform 5">
            <a:extLst>
              <a:ext uri="{FF2B5EF4-FFF2-40B4-BE49-F238E27FC236}">
                <a16:creationId xmlns:a16="http://schemas.microsoft.com/office/drawing/2014/main" xmlns=""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7" name="Freeform 5">
            <a:extLst>
              <a:ext uri="{FF2B5EF4-FFF2-40B4-BE49-F238E27FC236}">
                <a16:creationId xmlns:a16="http://schemas.microsoft.com/office/drawing/2014/main" xmlns=""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8" name="Freeform 5">
            <a:extLst>
              <a:ext uri="{FF2B5EF4-FFF2-40B4-BE49-F238E27FC236}">
                <a16:creationId xmlns:a16="http://schemas.microsoft.com/office/drawing/2014/main" xmlns=""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Footer Placeholder 1">
            <a:extLst>
              <a:ext uri="{FF2B5EF4-FFF2-40B4-BE49-F238E27FC236}">
                <a16:creationId xmlns:a16="http://schemas.microsoft.com/office/drawing/2014/main" xmlns="" id="{16D0504D-4610-4E9E-A2DB-8B701F044BBC}"/>
              </a:ext>
            </a:extLst>
          </p:cNvPr>
          <p:cNvSpPr>
            <a:spLocks noGrp="1"/>
          </p:cNvSpPr>
          <p:nvPr>
            <p:ph type="ftr" sz="quarter" idx="12"/>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xmlns=""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a:t>
            </a:fld>
            <a:endParaRPr lang="en-US" noProof="0"/>
          </a:p>
        </p:txBody>
      </p:sp>
      <p:sp>
        <p:nvSpPr>
          <p:cNvPr id="9" name="Title 8">
            <a:extLst>
              <a:ext uri="{FF2B5EF4-FFF2-40B4-BE49-F238E27FC236}">
                <a16:creationId xmlns:a16="http://schemas.microsoft.com/office/drawing/2014/main" xmlns="" id="{790C5B8B-2AF3-42F3-B4F8-A806BB98ACA8}"/>
              </a:ext>
            </a:extLst>
          </p:cNvPr>
          <p:cNvSpPr>
            <a:spLocks noGrp="1"/>
          </p:cNvSpPr>
          <p:nvPr>
            <p:ph type="title"/>
          </p:nvPr>
        </p:nvSpPr>
        <p:spPr/>
        <p:txBody>
          <a:bodyPr/>
          <a:lstStyle/>
          <a:p>
            <a:r>
              <a:rPr lang="en-US" noProof="0"/>
              <a:t>Click to edit Master title style</a:t>
            </a:r>
          </a:p>
        </p:txBody>
      </p:sp>
      <p:sp>
        <p:nvSpPr>
          <p:cNvPr id="11" name="Text Placeholder 10">
            <a:extLst>
              <a:ext uri="{FF2B5EF4-FFF2-40B4-BE49-F238E27FC236}">
                <a16:creationId xmlns:a16="http://schemas.microsoft.com/office/drawing/2014/main" xmlns="" id="{1B3B1662-8902-44D0-A545-5008B483D16F}"/>
              </a:ext>
            </a:extLst>
          </p:cNvPr>
          <p:cNvSpPr>
            <a:spLocks noGrp="1"/>
          </p:cNvSpPr>
          <p:nvPr>
            <p:ph type="body" sz="quarter" idx="14"/>
          </p:nvPr>
        </p:nvSpPr>
        <p:spPr>
          <a:xfrm>
            <a:off x="1578017" y="2169005"/>
            <a:ext cx="9035966" cy="2519990"/>
          </a:xfrm>
        </p:spPr>
        <p:txBody>
          <a:bodyPr anchor="ctr"/>
          <a:lstStyle>
            <a:lvl1pPr marL="0" indent="0" algn="ctr">
              <a:buNone/>
              <a:defRPr sz="6000"/>
            </a:lvl1pPr>
            <a:lvl2pPr marL="266700" indent="0">
              <a:buNone/>
              <a:defRPr/>
            </a:lvl2pPr>
          </a:lstStyle>
          <a:p>
            <a:pPr lvl="0"/>
            <a:r>
              <a:rPr lang="en-US" noProof="0"/>
              <a:t>Click to edit Master text styles</a:t>
            </a:r>
          </a:p>
        </p:txBody>
      </p:sp>
    </p:spTree>
    <p:extLst>
      <p:ext uri="{BB962C8B-B14F-4D97-AF65-F5344CB8AC3E}">
        <p14:creationId xmlns:p14="http://schemas.microsoft.com/office/powerpoint/2010/main" val="3288757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B0FE1C0F-474B-4310-A4A5-1EB4321DE50B}"/>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5" name="Freeform 5">
            <a:extLst>
              <a:ext uri="{FF2B5EF4-FFF2-40B4-BE49-F238E27FC236}">
                <a16:creationId xmlns:a16="http://schemas.microsoft.com/office/drawing/2014/main" xmlns="" id="{673FA99E-5E31-474E-8818-615B453CD89C}"/>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6" name="Freeform 5">
            <a:extLst>
              <a:ext uri="{FF2B5EF4-FFF2-40B4-BE49-F238E27FC236}">
                <a16:creationId xmlns:a16="http://schemas.microsoft.com/office/drawing/2014/main" xmlns="" id="{BA0EE7FC-884E-43B5-B6D6-9156FBE9AB59}"/>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7" name="Freeform 5">
            <a:extLst>
              <a:ext uri="{FF2B5EF4-FFF2-40B4-BE49-F238E27FC236}">
                <a16:creationId xmlns:a16="http://schemas.microsoft.com/office/drawing/2014/main" xmlns="" id="{858C6DC6-901F-4F3E-97A4-1B55324C068B}"/>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8" name="Freeform 5">
            <a:extLst>
              <a:ext uri="{FF2B5EF4-FFF2-40B4-BE49-F238E27FC236}">
                <a16:creationId xmlns:a16="http://schemas.microsoft.com/office/drawing/2014/main" xmlns="" id="{1041B359-9F78-4782-9C50-0B1DED37AD2C}"/>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Footer Placeholder 1">
            <a:extLst>
              <a:ext uri="{FF2B5EF4-FFF2-40B4-BE49-F238E27FC236}">
                <a16:creationId xmlns:a16="http://schemas.microsoft.com/office/drawing/2014/main" xmlns="" id="{16D0504D-4610-4E9E-A2DB-8B701F044BBC}"/>
              </a:ext>
            </a:extLst>
          </p:cNvPr>
          <p:cNvSpPr>
            <a:spLocks noGrp="1"/>
          </p:cNvSpPr>
          <p:nvPr>
            <p:ph type="ftr" sz="quarter" idx="12"/>
          </p:nvPr>
        </p:nvSpPr>
        <p:spPr/>
        <p:txBody>
          <a:bodyPr/>
          <a:lstStyle/>
          <a:p>
            <a:r>
              <a:rPr lang="en-US" noProof="0"/>
              <a:t>Add a footer</a:t>
            </a:r>
          </a:p>
        </p:txBody>
      </p:sp>
      <p:sp>
        <p:nvSpPr>
          <p:cNvPr id="3" name="Slide Number Placeholder 2">
            <a:extLst>
              <a:ext uri="{FF2B5EF4-FFF2-40B4-BE49-F238E27FC236}">
                <a16:creationId xmlns:a16="http://schemas.microsoft.com/office/drawing/2014/main" xmlns="" id="{A95CDFA7-DEA3-4BBE-8D70-0AF654A1E6FF}"/>
              </a:ext>
            </a:extLst>
          </p:cNvPr>
          <p:cNvSpPr>
            <a:spLocks noGrp="1"/>
          </p:cNvSpPr>
          <p:nvPr>
            <p:ph type="sldNum" sz="quarter" idx="13"/>
          </p:nvPr>
        </p:nvSpPr>
        <p:spPr>
          <a:xfrm>
            <a:off x="11727656" y="6277243"/>
            <a:ext cx="464344" cy="400188"/>
          </a:xfrm>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11397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7CE129D0-CB7B-444C-AF89-B1CB663E3679}"/>
              </a:ext>
            </a:extLst>
          </p:cNvPr>
          <p:cNvSpPr>
            <a:spLocks noGrp="1"/>
          </p:cNvSpPr>
          <p:nvPr>
            <p:ph type="pic" sz="quarter" idx="13" hasCustomPrompt="1"/>
          </p:nvPr>
        </p:nvSpPr>
        <p:spPr>
          <a:xfrm>
            <a:off x="0" y="418374"/>
            <a:ext cx="8687356" cy="6439627"/>
          </a:xfrm>
          <a:custGeom>
            <a:avLst/>
            <a:gdLst>
              <a:gd name="connsiteX0" fmla="*/ 0 w 8687356"/>
              <a:gd name="connsiteY0" fmla="*/ 5592682 h 6439627"/>
              <a:gd name="connsiteX1" fmla="*/ 186296 w 8687356"/>
              <a:gd name="connsiteY1" fmla="*/ 5593149 h 6439627"/>
              <a:gd name="connsiteX2" fmla="*/ 1348900 w 8687356"/>
              <a:gd name="connsiteY2" fmla="*/ 5596063 h 6439627"/>
              <a:gd name="connsiteX3" fmla="*/ 1800991 w 8687356"/>
              <a:gd name="connsiteY3" fmla="*/ 5851702 h 6439627"/>
              <a:gd name="connsiteX4" fmla="*/ 2106366 w 8687356"/>
              <a:gd name="connsiteY4" fmla="*/ 6380627 h 6439627"/>
              <a:gd name="connsiteX5" fmla="*/ 2140430 w 8687356"/>
              <a:gd name="connsiteY5" fmla="*/ 6439627 h 6439627"/>
              <a:gd name="connsiteX6" fmla="*/ 0 w 8687356"/>
              <a:gd name="connsiteY6" fmla="*/ 6439627 h 6439627"/>
              <a:gd name="connsiteX7" fmla="*/ 693821 w 8687356"/>
              <a:gd name="connsiteY7" fmla="*/ 3646328 h 6439627"/>
              <a:gd name="connsiteX8" fmla="*/ 1586357 w 8687356"/>
              <a:gd name="connsiteY8" fmla="*/ 3648566 h 6439627"/>
              <a:gd name="connsiteX9" fmla="*/ 1724950 w 8687356"/>
              <a:gd name="connsiteY9" fmla="*/ 3726935 h 6439627"/>
              <a:gd name="connsiteX10" fmla="*/ 2172189 w 8687356"/>
              <a:gd name="connsiteY10" fmla="*/ 4501577 h 6439627"/>
              <a:gd name="connsiteX11" fmla="*/ 2171729 w 8687356"/>
              <a:gd name="connsiteY11" fmla="*/ 4662459 h 6439627"/>
              <a:gd name="connsiteX12" fmla="*/ 1726432 w 8687356"/>
              <a:gd name="connsiteY12" fmla="*/ 5434863 h 6439627"/>
              <a:gd name="connsiteX13" fmla="*/ 1589746 w 8687356"/>
              <a:gd name="connsiteY13" fmla="*/ 5513779 h 6439627"/>
              <a:gd name="connsiteX14" fmla="*/ 698177 w 8687356"/>
              <a:gd name="connsiteY14" fmla="*/ 5513215 h 6439627"/>
              <a:gd name="connsiteX15" fmla="*/ 558617 w 8687356"/>
              <a:gd name="connsiteY15" fmla="*/ 5433172 h 6439627"/>
              <a:gd name="connsiteX16" fmla="*/ 111378 w 8687356"/>
              <a:gd name="connsiteY16" fmla="*/ 4658531 h 6439627"/>
              <a:gd name="connsiteX17" fmla="*/ 112805 w 8687356"/>
              <a:gd name="connsiteY17" fmla="*/ 4499321 h 6439627"/>
              <a:gd name="connsiteX18" fmla="*/ 557135 w 8687356"/>
              <a:gd name="connsiteY18" fmla="*/ 3725244 h 6439627"/>
              <a:gd name="connsiteX19" fmla="*/ 693821 w 8687356"/>
              <a:gd name="connsiteY19" fmla="*/ 3646328 h 6439627"/>
              <a:gd name="connsiteX20" fmla="*/ 1975378 w 8687356"/>
              <a:gd name="connsiteY20" fmla="*/ 3263784 h 6439627"/>
              <a:gd name="connsiteX21" fmla="*/ 2292917 w 8687356"/>
              <a:gd name="connsiteY21" fmla="*/ 3264581 h 6439627"/>
              <a:gd name="connsiteX22" fmla="*/ 2342225 w 8687356"/>
              <a:gd name="connsiteY22" fmla="*/ 3292462 h 6439627"/>
              <a:gd name="connsiteX23" fmla="*/ 2501341 w 8687356"/>
              <a:gd name="connsiteY23" fmla="*/ 3568059 h 6439627"/>
              <a:gd name="connsiteX24" fmla="*/ 2501177 w 8687356"/>
              <a:gd name="connsiteY24" fmla="*/ 3625297 h 6439627"/>
              <a:gd name="connsiteX25" fmla="*/ 2342753 w 8687356"/>
              <a:gd name="connsiteY25" fmla="*/ 3900096 h 6439627"/>
              <a:gd name="connsiteX26" fmla="*/ 2294123 w 8687356"/>
              <a:gd name="connsiteY26" fmla="*/ 3928173 h 6439627"/>
              <a:gd name="connsiteX27" fmla="*/ 1976927 w 8687356"/>
              <a:gd name="connsiteY27" fmla="*/ 3927972 h 6439627"/>
              <a:gd name="connsiteX28" fmla="*/ 1927275 w 8687356"/>
              <a:gd name="connsiteY28" fmla="*/ 3899495 h 6439627"/>
              <a:gd name="connsiteX29" fmla="*/ 1768160 w 8687356"/>
              <a:gd name="connsiteY29" fmla="*/ 3623899 h 6439627"/>
              <a:gd name="connsiteX30" fmla="*/ 1768668 w 8687356"/>
              <a:gd name="connsiteY30" fmla="*/ 3567256 h 6439627"/>
              <a:gd name="connsiteX31" fmla="*/ 1926748 w 8687356"/>
              <a:gd name="connsiteY31" fmla="*/ 3291861 h 6439627"/>
              <a:gd name="connsiteX32" fmla="*/ 1975378 w 8687356"/>
              <a:gd name="connsiteY32" fmla="*/ 3263784 h 6439627"/>
              <a:gd name="connsiteX33" fmla="*/ 2130702 w 8687356"/>
              <a:gd name="connsiteY33" fmla="*/ 2828022 h 6439627"/>
              <a:gd name="connsiteX34" fmla="*/ 2298374 w 8687356"/>
              <a:gd name="connsiteY34" fmla="*/ 2828442 h 6439627"/>
              <a:gd name="connsiteX35" fmla="*/ 2324410 w 8687356"/>
              <a:gd name="connsiteY35" fmla="*/ 2843165 h 6439627"/>
              <a:gd name="connsiteX36" fmla="*/ 2408429 w 8687356"/>
              <a:gd name="connsiteY36" fmla="*/ 2988689 h 6439627"/>
              <a:gd name="connsiteX37" fmla="*/ 2408342 w 8687356"/>
              <a:gd name="connsiteY37" fmla="*/ 3018913 h 6439627"/>
              <a:gd name="connsiteX38" fmla="*/ 2324689 w 8687356"/>
              <a:gd name="connsiteY38" fmla="*/ 3164017 h 6439627"/>
              <a:gd name="connsiteX39" fmla="*/ 2299011 w 8687356"/>
              <a:gd name="connsiteY39" fmla="*/ 3178842 h 6439627"/>
              <a:gd name="connsiteX40" fmla="*/ 2131520 w 8687356"/>
              <a:gd name="connsiteY40" fmla="*/ 3178736 h 6439627"/>
              <a:gd name="connsiteX41" fmla="*/ 2105302 w 8687356"/>
              <a:gd name="connsiteY41" fmla="*/ 3163699 h 6439627"/>
              <a:gd name="connsiteX42" fmla="*/ 2021284 w 8687356"/>
              <a:gd name="connsiteY42" fmla="*/ 3018175 h 6439627"/>
              <a:gd name="connsiteX43" fmla="*/ 2021552 w 8687356"/>
              <a:gd name="connsiteY43" fmla="*/ 2988265 h 6439627"/>
              <a:gd name="connsiteX44" fmla="*/ 2105024 w 8687356"/>
              <a:gd name="connsiteY44" fmla="*/ 2842847 h 6439627"/>
              <a:gd name="connsiteX45" fmla="*/ 2130702 w 8687356"/>
              <a:gd name="connsiteY45" fmla="*/ 2828022 h 6439627"/>
              <a:gd name="connsiteX46" fmla="*/ 3794942 w 8687356"/>
              <a:gd name="connsiteY46" fmla="*/ 2543905 h 6439627"/>
              <a:gd name="connsiteX47" fmla="*/ 6706383 w 8687356"/>
              <a:gd name="connsiteY47" fmla="*/ 2551204 h 6439627"/>
              <a:gd name="connsiteX48" fmla="*/ 7158474 w 8687356"/>
              <a:gd name="connsiteY48" fmla="*/ 2806842 h 6439627"/>
              <a:gd name="connsiteX49" fmla="*/ 8617364 w 8687356"/>
              <a:gd name="connsiteY49" fmla="*/ 5333715 h 6439627"/>
              <a:gd name="connsiteX50" fmla="*/ 8615859 w 8687356"/>
              <a:gd name="connsiteY50" fmla="*/ 5858514 h 6439627"/>
              <a:gd name="connsiteX51" fmla="*/ 8311811 w 8687356"/>
              <a:gd name="connsiteY51" fmla="*/ 6385912 h 6439627"/>
              <a:gd name="connsiteX52" fmla="*/ 8280844 w 8687356"/>
              <a:gd name="connsiteY52" fmla="*/ 6439627 h 6439627"/>
              <a:gd name="connsiteX53" fmla="*/ 2237916 w 8687356"/>
              <a:gd name="connsiteY53" fmla="*/ 6439627 h 6439627"/>
              <a:gd name="connsiteX54" fmla="*/ 2151815 w 8687356"/>
              <a:gd name="connsiteY54" fmla="*/ 6290497 h 6439627"/>
              <a:gd name="connsiteX55" fmla="*/ 1895013 w 8687356"/>
              <a:gd name="connsiteY55" fmla="*/ 5845703 h 6439627"/>
              <a:gd name="connsiteX56" fmla="*/ 1899669 w 8687356"/>
              <a:gd name="connsiteY56" fmla="*/ 5326361 h 6439627"/>
              <a:gd name="connsiteX57" fmla="*/ 3349069 w 8687356"/>
              <a:gd name="connsiteY57" fmla="*/ 2801330 h 6439627"/>
              <a:gd name="connsiteX58" fmla="*/ 3794942 w 8687356"/>
              <a:gd name="connsiteY58" fmla="*/ 2543905 h 6439627"/>
              <a:gd name="connsiteX59" fmla="*/ 634940 w 8687356"/>
              <a:gd name="connsiteY59" fmla="*/ 2395105 h 6439627"/>
              <a:gd name="connsiteX60" fmla="*/ 1188015 w 8687356"/>
              <a:gd name="connsiteY60" fmla="*/ 2396492 h 6439627"/>
              <a:gd name="connsiteX61" fmla="*/ 1273897 w 8687356"/>
              <a:gd name="connsiteY61" fmla="*/ 2445054 h 6439627"/>
              <a:gd name="connsiteX62" fmla="*/ 1551037 w 8687356"/>
              <a:gd name="connsiteY62" fmla="*/ 2925075 h 6439627"/>
              <a:gd name="connsiteX63" fmla="*/ 1550752 w 8687356"/>
              <a:gd name="connsiteY63" fmla="*/ 3024769 h 6439627"/>
              <a:gd name="connsiteX64" fmla="*/ 1274816 w 8687356"/>
              <a:gd name="connsiteY64" fmla="*/ 3503403 h 6439627"/>
              <a:gd name="connsiteX65" fmla="*/ 1190116 w 8687356"/>
              <a:gd name="connsiteY65" fmla="*/ 3552304 h 6439627"/>
              <a:gd name="connsiteX66" fmla="*/ 637639 w 8687356"/>
              <a:gd name="connsiteY66" fmla="*/ 3551955 h 6439627"/>
              <a:gd name="connsiteX67" fmla="*/ 551158 w 8687356"/>
              <a:gd name="connsiteY67" fmla="*/ 3502355 h 6439627"/>
              <a:gd name="connsiteX68" fmla="*/ 274018 w 8687356"/>
              <a:gd name="connsiteY68" fmla="*/ 3022335 h 6439627"/>
              <a:gd name="connsiteX69" fmla="*/ 274903 w 8687356"/>
              <a:gd name="connsiteY69" fmla="*/ 2923678 h 6439627"/>
              <a:gd name="connsiteX70" fmla="*/ 550240 w 8687356"/>
              <a:gd name="connsiteY70" fmla="*/ 2444007 h 6439627"/>
              <a:gd name="connsiteX71" fmla="*/ 634940 w 8687356"/>
              <a:gd name="connsiteY71" fmla="*/ 2395105 h 6439627"/>
              <a:gd name="connsiteX72" fmla="*/ 2521339 w 8687356"/>
              <a:gd name="connsiteY72" fmla="*/ 1975621 h 6439627"/>
              <a:gd name="connsiteX73" fmla="*/ 2985874 w 8687356"/>
              <a:gd name="connsiteY73" fmla="*/ 1976785 h 6439627"/>
              <a:gd name="connsiteX74" fmla="*/ 3058007 w 8687356"/>
              <a:gd name="connsiteY74" fmla="*/ 2017574 h 6439627"/>
              <a:gd name="connsiteX75" fmla="*/ 3290779 w 8687356"/>
              <a:gd name="connsiteY75" fmla="*/ 2420748 h 6439627"/>
              <a:gd name="connsiteX76" fmla="*/ 3290540 w 8687356"/>
              <a:gd name="connsiteY76" fmla="*/ 2504482 h 6439627"/>
              <a:gd name="connsiteX77" fmla="*/ 3058778 w 8687356"/>
              <a:gd name="connsiteY77" fmla="*/ 2906492 h 6439627"/>
              <a:gd name="connsiteX78" fmla="*/ 2987637 w 8687356"/>
              <a:gd name="connsiteY78" fmla="*/ 2947565 h 6439627"/>
              <a:gd name="connsiteX79" fmla="*/ 2523606 w 8687356"/>
              <a:gd name="connsiteY79" fmla="*/ 2947271 h 6439627"/>
              <a:gd name="connsiteX80" fmla="*/ 2450970 w 8687356"/>
              <a:gd name="connsiteY80" fmla="*/ 2905612 h 6439627"/>
              <a:gd name="connsiteX81" fmla="*/ 2218197 w 8687356"/>
              <a:gd name="connsiteY81" fmla="*/ 2502438 h 6439627"/>
              <a:gd name="connsiteX82" fmla="*/ 2218941 w 8687356"/>
              <a:gd name="connsiteY82" fmla="*/ 2419574 h 6439627"/>
              <a:gd name="connsiteX83" fmla="*/ 2450199 w 8687356"/>
              <a:gd name="connsiteY83" fmla="*/ 2016694 h 6439627"/>
              <a:gd name="connsiteX84" fmla="*/ 2521339 w 8687356"/>
              <a:gd name="connsiteY84" fmla="*/ 1975621 h 6439627"/>
              <a:gd name="connsiteX85" fmla="*/ 3564142 w 8687356"/>
              <a:gd name="connsiteY85" fmla="*/ 34 h 6439627"/>
              <a:gd name="connsiteX86" fmla="*/ 4738405 w 8687356"/>
              <a:gd name="connsiteY86" fmla="*/ 2977 h 6439627"/>
              <a:gd name="connsiteX87" fmla="*/ 4920745 w 8687356"/>
              <a:gd name="connsiteY87" fmla="*/ 106084 h 6439627"/>
              <a:gd name="connsiteX88" fmla="*/ 5509155 w 8687356"/>
              <a:gd name="connsiteY88" fmla="*/ 1125240 h 6439627"/>
              <a:gd name="connsiteX89" fmla="*/ 5508549 w 8687356"/>
              <a:gd name="connsiteY89" fmla="*/ 1336906 h 6439627"/>
              <a:gd name="connsiteX90" fmla="*/ 4922696 w 8687356"/>
              <a:gd name="connsiteY90" fmla="*/ 2353119 h 6439627"/>
              <a:gd name="connsiteX91" fmla="*/ 4742864 w 8687356"/>
              <a:gd name="connsiteY91" fmla="*/ 2456945 h 6439627"/>
              <a:gd name="connsiteX92" fmla="*/ 3569871 w 8687356"/>
              <a:gd name="connsiteY92" fmla="*/ 2456203 h 6439627"/>
              <a:gd name="connsiteX93" fmla="*/ 3386259 w 8687356"/>
              <a:gd name="connsiteY93" fmla="*/ 2350896 h 6439627"/>
              <a:gd name="connsiteX94" fmla="*/ 2797848 w 8687356"/>
              <a:gd name="connsiteY94" fmla="*/ 1331739 h 6439627"/>
              <a:gd name="connsiteX95" fmla="*/ 2799727 w 8687356"/>
              <a:gd name="connsiteY95" fmla="*/ 1122274 h 6439627"/>
              <a:gd name="connsiteX96" fmla="*/ 3384310 w 8687356"/>
              <a:gd name="connsiteY96" fmla="*/ 103860 h 6439627"/>
              <a:gd name="connsiteX97" fmla="*/ 3564142 w 8687356"/>
              <a:gd name="connsiteY97" fmla="*/ 34 h 643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8687356" h="6439627">
                <a:moveTo>
                  <a:pt x="0" y="5592682"/>
                </a:moveTo>
                <a:lnTo>
                  <a:pt x="186296" y="5593149"/>
                </a:lnTo>
                <a:cubicBezTo>
                  <a:pt x="510155" y="5593961"/>
                  <a:pt x="893987" y="5594923"/>
                  <a:pt x="1348900" y="5596063"/>
                </a:cubicBezTo>
                <a:cubicBezTo>
                  <a:pt x="1534387" y="5590847"/>
                  <a:pt x="1709614" y="5693431"/>
                  <a:pt x="1800991" y="5851702"/>
                </a:cubicBezTo>
                <a:cubicBezTo>
                  <a:pt x="1800991" y="5851702"/>
                  <a:pt x="1800991" y="5851702"/>
                  <a:pt x="2106366" y="6380627"/>
                </a:cubicBezTo>
                <a:lnTo>
                  <a:pt x="2140430" y="6439627"/>
                </a:lnTo>
                <a:lnTo>
                  <a:pt x="0" y="6439627"/>
                </a:lnTo>
                <a:close/>
                <a:moveTo>
                  <a:pt x="693821" y="3646328"/>
                </a:moveTo>
                <a:cubicBezTo>
                  <a:pt x="693821" y="3646328"/>
                  <a:pt x="693821" y="3646328"/>
                  <a:pt x="1586357" y="3648566"/>
                </a:cubicBezTo>
                <a:cubicBezTo>
                  <a:pt x="1643220" y="3646968"/>
                  <a:pt x="1696937" y="3678416"/>
                  <a:pt x="1724950" y="3726935"/>
                </a:cubicBezTo>
                <a:cubicBezTo>
                  <a:pt x="1724950" y="3726935"/>
                  <a:pt x="1724950" y="3726935"/>
                  <a:pt x="2172189" y="4501577"/>
                </a:cubicBezTo>
                <a:cubicBezTo>
                  <a:pt x="2201168" y="4551769"/>
                  <a:pt x="2200578" y="4612341"/>
                  <a:pt x="2171729" y="4662459"/>
                </a:cubicBezTo>
                <a:cubicBezTo>
                  <a:pt x="2171729" y="4662459"/>
                  <a:pt x="2171729" y="4662459"/>
                  <a:pt x="1726432" y="5434863"/>
                </a:cubicBezTo>
                <a:cubicBezTo>
                  <a:pt x="1699249" y="5484020"/>
                  <a:pt x="1645909" y="5514815"/>
                  <a:pt x="1589746" y="5513779"/>
                </a:cubicBezTo>
                <a:cubicBezTo>
                  <a:pt x="1589746" y="5513779"/>
                  <a:pt x="1589746" y="5513779"/>
                  <a:pt x="698177" y="5513215"/>
                </a:cubicBezTo>
                <a:cubicBezTo>
                  <a:pt x="640348" y="5513140"/>
                  <a:pt x="587596" y="5483366"/>
                  <a:pt x="558617" y="5433172"/>
                </a:cubicBezTo>
                <a:cubicBezTo>
                  <a:pt x="558617" y="5433172"/>
                  <a:pt x="558617" y="5433172"/>
                  <a:pt x="111378" y="4658531"/>
                </a:cubicBezTo>
                <a:cubicBezTo>
                  <a:pt x="83365" y="4610012"/>
                  <a:pt x="82990" y="4547767"/>
                  <a:pt x="112805" y="4499321"/>
                </a:cubicBezTo>
                <a:cubicBezTo>
                  <a:pt x="112805" y="4499321"/>
                  <a:pt x="112805" y="4499321"/>
                  <a:pt x="557135" y="3725244"/>
                </a:cubicBezTo>
                <a:cubicBezTo>
                  <a:pt x="584319" y="3676088"/>
                  <a:pt x="637659" y="3645292"/>
                  <a:pt x="693821" y="3646328"/>
                </a:cubicBezTo>
                <a:close/>
                <a:moveTo>
                  <a:pt x="1975378" y="3263784"/>
                </a:moveTo>
                <a:cubicBezTo>
                  <a:pt x="1975378" y="3263784"/>
                  <a:pt x="1975378" y="3263784"/>
                  <a:pt x="2292917" y="3264581"/>
                </a:cubicBezTo>
                <a:cubicBezTo>
                  <a:pt x="2313148" y="3264012"/>
                  <a:pt x="2332259" y="3275200"/>
                  <a:pt x="2342225" y="3292462"/>
                </a:cubicBezTo>
                <a:cubicBezTo>
                  <a:pt x="2342225" y="3292462"/>
                  <a:pt x="2342225" y="3292462"/>
                  <a:pt x="2501341" y="3568059"/>
                </a:cubicBezTo>
                <a:cubicBezTo>
                  <a:pt x="2511651" y="3585916"/>
                  <a:pt x="2511441" y="3607466"/>
                  <a:pt x="2501177" y="3625297"/>
                </a:cubicBezTo>
                <a:cubicBezTo>
                  <a:pt x="2501177" y="3625297"/>
                  <a:pt x="2501177" y="3625297"/>
                  <a:pt x="2342753" y="3900096"/>
                </a:cubicBezTo>
                <a:cubicBezTo>
                  <a:pt x="2333082" y="3917585"/>
                  <a:pt x="2314104" y="3928542"/>
                  <a:pt x="2294123" y="3928173"/>
                </a:cubicBezTo>
                <a:cubicBezTo>
                  <a:pt x="2294123" y="3928173"/>
                  <a:pt x="2294123" y="3928173"/>
                  <a:pt x="1976927" y="3927972"/>
                </a:cubicBezTo>
                <a:cubicBezTo>
                  <a:pt x="1956353" y="3927946"/>
                  <a:pt x="1937585" y="3917353"/>
                  <a:pt x="1927275" y="3899495"/>
                </a:cubicBezTo>
                <a:cubicBezTo>
                  <a:pt x="1927275" y="3899495"/>
                  <a:pt x="1927275" y="3899495"/>
                  <a:pt x="1768160" y="3623899"/>
                </a:cubicBezTo>
                <a:cubicBezTo>
                  <a:pt x="1758193" y="3606636"/>
                  <a:pt x="1758060" y="3584492"/>
                  <a:pt x="1768668" y="3567256"/>
                </a:cubicBezTo>
                <a:cubicBezTo>
                  <a:pt x="1768668" y="3567256"/>
                  <a:pt x="1768668" y="3567256"/>
                  <a:pt x="1926748" y="3291861"/>
                </a:cubicBezTo>
                <a:cubicBezTo>
                  <a:pt x="1936419" y="3274372"/>
                  <a:pt x="1955397" y="3263416"/>
                  <a:pt x="1975378" y="3263784"/>
                </a:cubicBezTo>
                <a:close/>
                <a:moveTo>
                  <a:pt x="2130702" y="2828022"/>
                </a:moveTo>
                <a:cubicBezTo>
                  <a:pt x="2130702" y="2828022"/>
                  <a:pt x="2130702" y="2828022"/>
                  <a:pt x="2298374" y="2828442"/>
                </a:cubicBezTo>
                <a:cubicBezTo>
                  <a:pt x="2309057" y="2828143"/>
                  <a:pt x="2319148" y="2834050"/>
                  <a:pt x="2324410" y="2843165"/>
                </a:cubicBezTo>
                <a:cubicBezTo>
                  <a:pt x="2324410" y="2843165"/>
                  <a:pt x="2324410" y="2843165"/>
                  <a:pt x="2408429" y="2988689"/>
                </a:cubicBezTo>
                <a:cubicBezTo>
                  <a:pt x="2413873" y="2998119"/>
                  <a:pt x="2413762" y="3009498"/>
                  <a:pt x="2408342" y="3018913"/>
                </a:cubicBezTo>
                <a:cubicBezTo>
                  <a:pt x="2408342" y="3018913"/>
                  <a:pt x="2408342" y="3018913"/>
                  <a:pt x="2324689" y="3164017"/>
                </a:cubicBezTo>
                <a:cubicBezTo>
                  <a:pt x="2319583" y="3173251"/>
                  <a:pt x="2309561" y="3179037"/>
                  <a:pt x="2299011" y="3178842"/>
                </a:cubicBezTo>
                <a:cubicBezTo>
                  <a:pt x="2299011" y="3178842"/>
                  <a:pt x="2299011" y="3178842"/>
                  <a:pt x="2131520" y="3178736"/>
                </a:cubicBezTo>
                <a:cubicBezTo>
                  <a:pt x="2120657" y="3178722"/>
                  <a:pt x="2110746" y="3173129"/>
                  <a:pt x="2105302" y="3163699"/>
                </a:cubicBezTo>
                <a:cubicBezTo>
                  <a:pt x="2105302" y="3163699"/>
                  <a:pt x="2105302" y="3163699"/>
                  <a:pt x="2021284" y="3018175"/>
                </a:cubicBezTo>
                <a:cubicBezTo>
                  <a:pt x="2016021" y="3009060"/>
                  <a:pt x="2015951" y="2997367"/>
                  <a:pt x="2021552" y="2988265"/>
                </a:cubicBezTo>
                <a:cubicBezTo>
                  <a:pt x="2021552" y="2988265"/>
                  <a:pt x="2021552" y="2988265"/>
                  <a:pt x="2105024" y="2842847"/>
                </a:cubicBezTo>
                <a:cubicBezTo>
                  <a:pt x="2110131" y="2833613"/>
                  <a:pt x="2120152" y="2827827"/>
                  <a:pt x="2130702" y="2828022"/>
                </a:cubicBezTo>
                <a:close/>
                <a:moveTo>
                  <a:pt x="3794942" y="2543905"/>
                </a:moveTo>
                <a:cubicBezTo>
                  <a:pt x="3794942" y="2543905"/>
                  <a:pt x="3794942" y="2543905"/>
                  <a:pt x="6706383" y="2551204"/>
                </a:cubicBezTo>
                <a:cubicBezTo>
                  <a:pt x="6891871" y="2545988"/>
                  <a:pt x="7067096" y="2648572"/>
                  <a:pt x="7158474" y="2806842"/>
                </a:cubicBezTo>
                <a:cubicBezTo>
                  <a:pt x="7158474" y="2806842"/>
                  <a:pt x="7158474" y="2806842"/>
                  <a:pt x="8617364" y="5333715"/>
                </a:cubicBezTo>
                <a:cubicBezTo>
                  <a:pt x="8711893" y="5497443"/>
                  <a:pt x="8709969" y="5695027"/>
                  <a:pt x="8615859" y="5858514"/>
                </a:cubicBezTo>
                <a:cubicBezTo>
                  <a:pt x="8615859" y="5858514"/>
                  <a:pt x="8615859" y="5858514"/>
                  <a:pt x="8311811" y="6385912"/>
                </a:cubicBezTo>
                <a:lnTo>
                  <a:pt x="8280844" y="6439627"/>
                </a:lnTo>
                <a:lnTo>
                  <a:pt x="2237916" y="6439627"/>
                </a:lnTo>
                <a:lnTo>
                  <a:pt x="2151815" y="6290497"/>
                </a:lnTo>
                <a:cubicBezTo>
                  <a:pt x="2071676" y="6151692"/>
                  <a:pt x="1986194" y="6003633"/>
                  <a:pt x="1895013" y="5845703"/>
                </a:cubicBezTo>
                <a:cubicBezTo>
                  <a:pt x="1803636" y="5687432"/>
                  <a:pt x="1802408" y="5484390"/>
                  <a:pt x="1899669" y="5326361"/>
                </a:cubicBezTo>
                <a:cubicBezTo>
                  <a:pt x="1899669" y="5326361"/>
                  <a:pt x="1899669" y="5326361"/>
                  <a:pt x="3349069" y="2801330"/>
                </a:cubicBezTo>
                <a:cubicBezTo>
                  <a:pt x="3437742" y="2640982"/>
                  <a:pt x="3611741" y="2540524"/>
                  <a:pt x="3794942" y="2543905"/>
                </a:cubicBezTo>
                <a:close/>
                <a:moveTo>
                  <a:pt x="634940" y="2395105"/>
                </a:moveTo>
                <a:cubicBezTo>
                  <a:pt x="634940" y="2395105"/>
                  <a:pt x="634940" y="2395105"/>
                  <a:pt x="1188015" y="2396492"/>
                </a:cubicBezTo>
                <a:cubicBezTo>
                  <a:pt x="1223252" y="2395501"/>
                  <a:pt x="1256539" y="2414988"/>
                  <a:pt x="1273897" y="2445054"/>
                </a:cubicBezTo>
                <a:cubicBezTo>
                  <a:pt x="1273897" y="2445054"/>
                  <a:pt x="1273897" y="2445054"/>
                  <a:pt x="1551037" y="2925075"/>
                </a:cubicBezTo>
                <a:cubicBezTo>
                  <a:pt x="1568994" y="2956177"/>
                  <a:pt x="1568629" y="2993712"/>
                  <a:pt x="1550752" y="3024769"/>
                </a:cubicBezTo>
                <a:cubicBezTo>
                  <a:pt x="1550752" y="3024769"/>
                  <a:pt x="1550752" y="3024769"/>
                  <a:pt x="1274816" y="3503403"/>
                </a:cubicBezTo>
                <a:cubicBezTo>
                  <a:pt x="1257971" y="3533863"/>
                  <a:pt x="1224917" y="3552947"/>
                  <a:pt x="1190116" y="3552304"/>
                </a:cubicBezTo>
                <a:cubicBezTo>
                  <a:pt x="1190116" y="3552304"/>
                  <a:pt x="1190116" y="3552304"/>
                  <a:pt x="637639" y="3551955"/>
                </a:cubicBezTo>
                <a:cubicBezTo>
                  <a:pt x="601804" y="3551909"/>
                  <a:pt x="569115" y="3533458"/>
                  <a:pt x="551158" y="3502355"/>
                </a:cubicBezTo>
                <a:cubicBezTo>
                  <a:pt x="551158" y="3502355"/>
                  <a:pt x="551158" y="3502355"/>
                  <a:pt x="274018" y="3022335"/>
                </a:cubicBezTo>
                <a:cubicBezTo>
                  <a:pt x="256660" y="2992269"/>
                  <a:pt x="256426" y="2953698"/>
                  <a:pt x="274903" y="2923678"/>
                </a:cubicBezTo>
                <a:cubicBezTo>
                  <a:pt x="274903" y="2923678"/>
                  <a:pt x="274903" y="2923678"/>
                  <a:pt x="550240" y="2444007"/>
                </a:cubicBezTo>
                <a:cubicBezTo>
                  <a:pt x="567085" y="2413547"/>
                  <a:pt x="600139" y="2394463"/>
                  <a:pt x="634940" y="2395105"/>
                </a:cubicBezTo>
                <a:close/>
                <a:moveTo>
                  <a:pt x="2521339" y="1975621"/>
                </a:moveTo>
                <a:cubicBezTo>
                  <a:pt x="2521339" y="1975621"/>
                  <a:pt x="2521339" y="1975621"/>
                  <a:pt x="2985874" y="1976785"/>
                </a:cubicBezTo>
                <a:cubicBezTo>
                  <a:pt x="3015469" y="1975952"/>
                  <a:pt x="3043427" y="1992321"/>
                  <a:pt x="3058007" y="2017574"/>
                </a:cubicBezTo>
                <a:cubicBezTo>
                  <a:pt x="3058007" y="2017574"/>
                  <a:pt x="3058007" y="2017574"/>
                  <a:pt x="3290779" y="2420748"/>
                </a:cubicBezTo>
                <a:cubicBezTo>
                  <a:pt x="3305862" y="2446871"/>
                  <a:pt x="3305555" y="2478396"/>
                  <a:pt x="3290540" y="2504482"/>
                </a:cubicBezTo>
                <a:cubicBezTo>
                  <a:pt x="3290540" y="2504482"/>
                  <a:pt x="3290540" y="2504482"/>
                  <a:pt x="3058778" y="2906492"/>
                </a:cubicBezTo>
                <a:cubicBezTo>
                  <a:pt x="3044630" y="2932076"/>
                  <a:pt x="3016868" y="2948104"/>
                  <a:pt x="2987637" y="2947565"/>
                </a:cubicBezTo>
                <a:cubicBezTo>
                  <a:pt x="2987637" y="2947565"/>
                  <a:pt x="2987637" y="2947565"/>
                  <a:pt x="2523606" y="2947271"/>
                </a:cubicBezTo>
                <a:cubicBezTo>
                  <a:pt x="2493508" y="2947232"/>
                  <a:pt x="2466052" y="2931735"/>
                  <a:pt x="2450970" y="2905612"/>
                </a:cubicBezTo>
                <a:cubicBezTo>
                  <a:pt x="2450970" y="2905612"/>
                  <a:pt x="2450970" y="2905612"/>
                  <a:pt x="2218197" y="2502438"/>
                </a:cubicBezTo>
                <a:cubicBezTo>
                  <a:pt x="2203617" y="2477185"/>
                  <a:pt x="2203422" y="2444788"/>
                  <a:pt x="2218941" y="2419574"/>
                </a:cubicBezTo>
                <a:cubicBezTo>
                  <a:pt x="2218941" y="2419574"/>
                  <a:pt x="2218941" y="2419574"/>
                  <a:pt x="2450199" y="2016694"/>
                </a:cubicBezTo>
                <a:cubicBezTo>
                  <a:pt x="2464347" y="1991110"/>
                  <a:pt x="2492109" y="1975081"/>
                  <a:pt x="2521339" y="1975621"/>
                </a:cubicBezTo>
                <a:close/>
                <a:moveTo>
                  <a:pt x="3564142" y="34"/>
                </a:moveTo>
                <a:cubicBezTo>
                  <a:pt x="3564142" y="34"/>
                  <a:pt x="3564142" y="34"/>
                  <a:pt x="4738405" y="2977"/>
                </a:cubicBezTo>
                <a:cubicBezTo>
                  <a:pt x="4813218" y="874"/>
                  <a:pt x="4883890" y="42249"/>
                  <a:pt x="4920745" y="106084"/>
                </a:cubicBezTo>
                <a:cubicBezTo>
                  <a:pt x="4920745" y="106084"/>
                  <a:pt x="4920745" y="106084"/>
                  <a:pt x="5509155" y="1125240"/>
                </a:cubicBezTo>
                <a:cubicBezTo>
                  <a:pt x="5547281" y="1191277"/>
                  <a:pt x="5546507" y="1270967"/>
                  <a:pt x="5508549" y="1336906"/>
                </a:cubicBezTo>
                <a:cubicBezTo>
                  <a:pt x="5508549" y="1336906"/>
                  <a:pt x="5508549" y="1336906"/>
                  <a:pt x="4922696" y="2353119"/>
                </a:cubicBezTo>
                <a:cubicBezTo>
                  <a:pt x="4886932" y="2417792"/>
                  <a:pt x="4816753" y="2458309"/>
                  <a:pt x="4742864" y="2456945"/>
                </a:cubicBezTo>
                <a:cubicBezTo>
                  <a:pt x="4742864" y="2456945"/>
                  <a:pt x="4742864" y="2456945"/>
                  <a:pt x="3569871" y="2456203"/>
                </a:cubicBezTo>
                <a:cubicBezTo>
                  <a:pt x="3493788" y="2456106"/>
                  <a:pt x="3424385" y="2416932"/>
                  <a:pt x="3386259" y="2350896"/>
                </a:cubicBezTo>
                <a:cubicBezTo>
                  <a:pt x="3386259" y="2350896"/>
                  <a:pt x="3386259" y="2350896"/>
                  <a:pt x="2797848" y="1331739"/>
                </a:cubicBezTo>
                <a:cubicBezTo>
                  <a:pt x="2760993" y="1267904"/>
                  <a:pt x="2760499" y="1186012"/>
                  <a:pt x="2799727" y="1122274"/>
                </a:cubicBezTo>
                <a:cubicBezTo>
                  <a:pt x="2799727" y="1122274"/>
                  <a:pt x="2799727" y="1122274"/>
                  <a:pt x="3384310" y="103860"/>
                </a:cubicBezTo>
                <a:cubicBezTo>
                  <a:pt x="3420073" y="39188"/>
                  <a:pt x="3490251" y="-1330"/>
                  <a:pt x="3564142" y="34"/>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7425293" y="2408157"/>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7607300" y="4386894"/>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Footer Placeholder 3">
            <a:extLst>
              <a:ext uri="{FF2B5EF4-FFF2-40B4-BE49-F238E27FC236}">
                <a16:creationId xmlns:a16="http://schemas.microsoft.com/office/drawing/2014/main" xmlns="" id="{734B1E83-6080-4D35-A216-8E5C399023B2}"/>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0DE95353-8EE1-49C9-ADAC-E76BD49D222D}"/>
              </a:ext>
            </a:extLst>
          </p:cNvPr>
          <p:cNvSpPr>
            <a:spLocks noGrp="1"/>
          </p:cNvSpPr>
          <p:nvPr>
            <p:ph type="sldNum" sz="quarter" idx="12"/>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5451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xmlns="" id="{7B7C90C9-77F3-4C3C-97F8-425EF81FB7A7}"/>
              </a:ext>
            </a:extLst>
          </p:cNvPr>
          <p:cNvSpPr>
            <a:spLocks noGrp="1"/>
          </p:cNvSpPr>
          <p:nvPr>
            <p:ph type="pic" sz="quarter" idx="13" hasCustomPrompt="1"/>
          </p:nvPr>
        </p:nvSpPr>
        <p:spPr>
          <a:xfrm>
            <a:off x="-1" y="0"/>
            <a:ext cx="11795125" cy="6858000"/>
          </a:xfrm>
          <a:custGeom>
            <a:avLst/>
            <a:gdLst>
              <a:gd name="connsiteX0" fmla="*/ 4729712 w 11795125"/>
              <a:gd name="connsiteY0" fmla="*/ 4417922 h 6858000"/>
              <a:gd name="connsiteX1" fmla="*/ 7234278 w 11795125"/>
              <a:gd name="connsiteY1" fmla="*/ 4419507 h 6858000"/>
              <a:gd name="connsiteX2" fmla="*/ 7626325 w 11795125"/>
              <a:gd name="connsiteY2" fmla="*/ 4644358 h 6858000"/>
              <a:gd name="connsiteX3" fmla="*/ 8882694 w 11795125"/>
              <a:gd name="connsiteY3" fmla="*/ 6820455 h 6858000"/>
              <a:gd name="connsiteX4" fmla="*/ 8898077 w 11795125"/>
              <a:gd name="connsiteY4" fmla="*/ 6858000 h 6858000"/>
              <a:gd name="connsiteX5" fmla="*/ 3070863 w 11795125"/>
              <a:gd name="connsiteY5" fmla="*/ 6858000 h 6858000"/>
              <a:gd name="connsiteX6" fmla="*/ 3094823 w 11795125"/>
              <a:gd name="connsiteY6" fmla="*/ 6809422 h 6858000"/>
              <a:gd name="connsiteX7" fmla="*/ 4345735 w 11795125"/>
              <a:gd name="connsiteY7" fmla="*/ 4639611 h 6858000"/>
              <a:gd name="connsiteX8" fmla="*/ 4729712 w 11795125"/>
              <a:gd name="connsiteY8" fmla="*/ 4417922 h 6858000"/>
              <a:gd name="connsiteX9" fmla="*/ 2031302 w 11795125"/>
              <a:gd name="connsiteY9" fmla="*/ 2039301 h 6858000"/>
              <a:gd name="connsiteX10" fmla="*/ 2747265 w 11795125"/>
              <a:gd name="connsiteY10" fmla="*/ 2039754 h 6858000"/>
              <a:gd name="connsiteX11" fmla="*/ 2859337 w 11795125"/>
              <a:gd name="connsiteY11" fmla="*/ 2104031 h 6858000"/>
              <a:gd name="connsiteX12" fmla="*/ 3218486 w 11795125"/>
              <a:gd name="connsiteY12" fmla="*/ 2726096 h 6858000"/>
              <a:gd name="connsiteX13" fmla="*/ 3217340 w 11795125"/>
              <a:gd name="connsiteY13" fmla="*/ 2853948 h 6858000"/>
              <a:gd name="connsiteX14" fmla="*/ 2860527 w 11795125"/>
              <a:gd name="connsiteY14" fmla="*/ 3475560 h 6858000"/>
              <a:gd name="connsiteX15" fmla="*/ 2750762 w 11795125"/>
              <a:gd name="connsiteY15" fmla="*/ 3538933 h 6858000"/>
              <a:gd name="connsiteX16" fmla="*/ 2034023 w 11795125"/>
              <a:gd name="connsiteY16" fmla="*/ 3537136 h 6858000"/>
              <a:gd name="connsiteX17" fmla="*/ 1922728 w 11795125"/>
              <a:gd name="connsiteY17" fmla="*/ 3474202 h 6858000"/>
              <a:gd name="connsiteX18" fmla="*/ 1563578 w 11795125"/>
              <a:gd name="connsiteY18" fmla="*/ 2852137 h 6858000"/>
              <a:gd name="connsiteX19" fmla="*/ 1563948 w 11795125"/>
              <a:gd name="connsiteY19" fmla="*/ 2722942 h 6858000"/>
              <a:gd name="connsiteX20" fmla="*/ 1921537 w 11795125"/>
              <a:gd name="connsiteY20" fmla="*/ 2102674 h 6858000"/>
              <a:gd name="connsiteX21" fmla="*/ 2031302 w 11795125"/>
              <a:gd name="connsiteY21" fmla="*/ 2039301 h 6858000"/>
              <a:gd name="connsiteX22" fmla="*/ 9343478 w 11795125"/>
              <a:gd name="connsiteY22" fmla="*/ 1795745 h 6858000"/>
              <a:gd name="connsiteX23" fmla="*/ 11620502 w 11795125"/>
              <a:gd name="connsiteY23" fmla="*/ 1797185 h 6858000"/>
              <a:gd name="connsiteX24" fmla="*/ 11795125 w 11795125"/>
              <a:gd name="connsiteY24" fmla="*/ 1797296 h 6858000"/>
              <a:gd name="connsiteX25" fmla="*/ 11795125 w 11795125"/>
              <a:gd name="connsiteY25" fmla="*/ 6858000 h 6858000"/>
              <a:gd name="connsiteX26" fmla="*/ 8996698 w 11795125"/>
              <a:gd name="connsiteY26" fmla="*/ 6858000 h 6858000"/>
              <a:gd name="connsiteX27" fmla="*/ 8963663 w 11795125"/>
              <a:gd name="connsiteY27" fmla="*/ 6815289 h 6858000"/>
              <a:gd name="connsiteX28" fmla="*/ 7707295 w 11795125"/>
              <a:gd name="connsiteY28" fmla="*/ 4639193 h 6858000"/>
              <a:gd name="connsiteX29" fmla="*/ 7708590 w 11795125"/>
              <a:gd name="connsiteY29" fmla="*/ 4187244 h 6858000"/>
              <a:gd name="connsiteX30" fmla="*/ 8959501 w 11795125"/>
              <a:gd name="connsiteY30" fmla="*/ 2017434 h 6858000"/>
              <a:gd name="connsiteX31" fmla="*/ 9343478 w 11795125"/>
              <a:gd name="connsiteY31" fmla="*/ 1795745 h 6858000"/>
              <a:gd name="connsiteX32" fmla="*/ 3102644 w 11795125"/>
              <a:gd name="connsiteY32" fmla="*/ 1739841 h 6858000"/>
              <a:gd name="connsiteX33" fmla="*/ 3385876 w 11795125"/>
              <a:gd name="connsiteY33" fmla="*/ 1740020 h 6858000"/>
              <a:gd name="connsiteX34" fmla="*/ 3430211 w 11795125"/>
              <a:gd name="connsiteY34" fmla="*/ 1765448 h 6858000"/>
              <a:gd name="connsiteX35" fmla="*/ 3572289 w 11795125"/>
              <a:gd name="connsiteY35" fmla="*/ 2011533 h 6858000"/>
              <a:gd name="connsiteX36" fmla="*/ 3571836 w 11795125"/>
              <a:gd name="connsiteY36" fmla="*/ 2062111 h 6858000"/>
              <a:gd name="connsiteX37" fmla="*/ 3430681 w 11795125"/>
              <a:gd name="connsiteY37" fmla="*/ 2308019 h 6858000"/>
              <a:gd name="connsiteX38" fmla="*/ 3387260 w 11795125"/>
              <a:gd name="connsiteY38" fmla="*/ 2333088 h 6858000"/>
              <a:gd name="connsiteX39" fmla="*/ 3103720 w 11795125"/>
              <a:gd name="connsiteY39" fmla="*/ 2332378 h 6858000"/>
              <a:gd name="connsiteX40" fmla="*/ 3059693 w 11795125"/>
              <a:gd name="connsiteY40" fmla="*/ 2307481 h 6858000"/>
              <a:gd name="connsiteX41" fmla="*/ 2917615 w 11795125"/>
              <a:gd name="connsiteY41" fmla="*/ 2061395 h 6858000"/>
              <a:gd name="connsiteX42" fmla="*/ 2917761 w 11795125"/>
              <a:gd name="connsiteY42" fmla="*/ 2010286 h 6858000"/>
              <a:gd name="connsiteX43" fmla="*/ 3059222 w 11795125"/>
              <a:gd name="connsiteY43" fmla="*/ 1764910 h 6858000"/>
              <a:gd name="connsiteX44" fmla="*/ 3102644 w 11795125"/>
              <a:gd name="connsiteY44" fmla="*/ 1739841 h 6858000"/>
              <a:gd name="connsiteX45" fmla="*/ 3522963 w 11795125"/>
              <a:gd name="connsiteY45" fmla="*/ 1598675 h 6858000"/>
              <a:gd name="connsiteX46" fmla="*/ 3625194 w 11795125"/>
              <a:gd name="connsiteY46" fmla="*/ 1598740 h 6858000"/>
              <a:gd name="connsiteX47" fmla="*/ 3641197 w 11795125"/>
              <a:gd name="connsiteY47" fmla="*/ 1607918 h 6858000"/>
              <a:gd name="connsiteX48" fmla="*/ 3692479 w 11795125"/>
              <a:gd name="connsiteY48" fmla="*/ 1696742 h 6858000"/>
              <a:gd name="connsiteX49" fmla="*/ 3692315 w 11795125"/>
              <a:gd name="connsiteY49" fmla="*/ 1714998 h 6858000"/>
              <a:gd name="connsiteX50" fmla="*/ 3641367 w 11795125"/>
              <a:gd name="connsiteY50" fmla="*/ 1803757 h 6858000"/>
              <a:gd name="connsiteX51" fmla="*/ 3625694 w 11795125"/>
              <a:gd name="connsiteY51" fmla="*/ 1812806 h 6858000"/>
              <a:gd name="connsiteX52" fmla="*/ 3523352 w 11795125"/>
              <a:gd name="connsiteY52" fmla="*/ 1812549 h 6858000"/>
              <a:gd name="connsiteX53" fmla="*/ 3507459 w 11795125"/>
              <a:gd name="connsiteY53" fmla="*/ 1803563 h 6858000"/>
              <a:gd name="connsiteX54" fmla="*/ 3456177 w 11795125"/>
              <a:gd name="connsiteY54" fmla="*/ 1714739 h 6858000"/>
              <a:gd name="connsiteX55" fmla="*/ 3456230 w 11795125"/>
              <a:gd name="connsiteY55" fmla="*/ 1696292 h 6858000"/>
              <a:gd name="connsiteX56" fmla="*/ 3507290 w 11795125"/>
              <a:gd name="connsiteY56" fmla="*/ 1607724 h 6858000"/>
              <a:gd name="connsiteX57" fmla="*/ 3522963 w 11795125"/>
              <a:gd name="connsiteY57" fmla="*/ 1598675 h 6858000"/>
              <a:gd name="connsiteX58" fmla="*/ 4199803 w 11795125"/>
              <a:gd name="connsiteY58" fmla="*/ 1370724 h 6858000"/>
              <a:gd name="connsiteX59" fmla="*/ 4537019 w 11795125"/>
              <a:gd name="connsiteY59" fmla="*/ 1370938 h 6858000"/>
              <a:gd name="connsiteX60" fmla="*/ 4589804 w 11795125"/>
              <a:gd name="connsiteY60" fmla="*/ 1401211 h 6858000"/>
              <a:gd name="connsiteX61" fmla="*/ 4758963 w 11795125"/>
              <a:gd name="connsiteY61" fmla="*/ 1694203 h 6858000"/>
              <a:gd name="connsiteX62" fmla="*/ 4758423 w 11795125"/>
              <a:gd name="connsiteY62" fmla="*/ 1754421 h 6858000"/>
              <a:gd name="connsiteX63" fmla="*/ 4590365 w 11795125"/>
              <a:gd name="connsiteY63" fmla="*/ 2047199 h 6858000"/>
              <a:gd name="connsiteX64" fmla="*/ 4538665 w 11795125"/>
              <a:gd name="connsiteY64" fmla="*/ 2077046 h 6858000"/>
              <a:gd name="connsiteX65" fmla="*/ 4201084 w 11795125"/>
              <a:gd name="connsiteY65" fmla="*/ 2076201 h 6858000"/>
              <a:gd name="connsiteX66" fmla="*/ 4148664 w 11795125"/>
              <a:gd name="connsiteY66" fmla="*/ 2046559 h 6858000"/>
              <a:gd name="connsiteX67" fmla="*/ 3979505 w 11795125"/>
              <a:gd name="connsiteY67" fmla="*/ 1753567 h 6858000"/>
              <a:gd name="connsiteX68" fmla="*/ 3979680 w 11795125"/>
              <a:gd name="connsiteY68" fmla="*/ 1692718 h 6858000"/>
              <a:gd name="connsiteX69" fmla="*/ 4148104 w 11795125"/>
              <a:gd name="connsiteY69" fmla="*/ 1400573 h 6858000"/>
              <a:gd name="connsiteX70" fmla="*/ 4199803 w 11795125"/>
              <a:gd name="connsiteY70" fmla="*/ 1370724 h 6858000"/>
              <a:gd name="connsiteX71" fmla="*/ 3525946 w 11795125"/>
              <a:gd name="connsiteY71" fmla="*/ 1141304 h 6858000"/>
              <a:gd name="connsiteX72" fmla="*/ 3719554 w 11795125"/>
              <a:gd name="connsiteY72" fmla="*/ 1141427 h 6858000"/>
              <a:gd name="connsiteX73" fmla="*/ 3749860 w 11795125"/>
              <a:gd name="connsiteY73" fmla="*/ 1158808 h 6858000"/>
              <a:gd name="connsiteX74" fmla="*/ 3846980 w 11795125"/>
              <a:gd name="connsiteY74" fmla="*/ 1327024 h 6858000"/>
              <a:gd name="connsiteX75" fmla="*/ 3846670 w 11795125"/>
              <a:gd name="connsiteY75" fmla="*/ 1361598 h 6858000"/>
              <a:gd name="connsiteX76" fmla="*/ 3750182 w 11795125"/>
              <a:gd name="connsiteY76" fmla="*/ 1529691 h 6858000"/>
              <a:gd name="connsiteX77" fmla="*/ 3720499 w 11795125"/>
              <a:gd name="connsiteY77" fmla="*/ 1546828 h 6858000"/>
              <a:gd name="connsiteX78" fmla="*/ 3526682 w 11795125"/>
              <a:gd name="connsiteY78" fmla="*/ 1546343 h 6858000"/>
              <a:gd name="connsiteX79" fmla="*/ 3496586 w 11795125"/>
              <a:gd name="connsiteY79" fmla="*/ 1529324 h 6858000"/>
              <a:gd name="connsiteX80" fmla="*/ 3399466 w 11795125"/>
              <a:gd name="connsiteY80" fmla="*/ 1361108 h 6858000"/>
              <a:gd name="connsiteX81" fmla="*/ 3399566 w 11795125"/>
              <a:gd name="connsiteY81" fmla="*/ 1326172 h 6858000"/>
              <a:gd name="connsiteX82" fmla="*/ 3496264 w 11795125"/>
              <a:gd name="connsiteY82" fmla="*/ 1158441 h 6858000"/>
              <a:gd name="connsiteX83" fmla="*/ 3525946 w 11795125"/>
              <a:gd name="connsiteY83" fmla="*/ 1141304 h 6858000"/>
              <a:gd name="connsiteX84" fmla="*/ 3955878 w 11795125"/>
              <a:gd name="connsiteY84" fmla="*/ 173494 h 6858000"/>
              <a:gd name="connsiteX85" fmla="*/ 4500068 w 11795125"/>
              <a:gd name="connsiteY85" fmla="*/ 173838 h 6858000"/>
              <a:gd name="connsiteX86" fmla="*/ 4585252 w 11795125"/>
              <a:gd name="connsiteY86" fmla="*/ 222694 h 6858000"/>
              <a:gd name="connsiteX87" fmla="*/ 4858234 w 11795125"/>
              <a:gd name="connsiteY87" fmla="*/ 695514 h 6858000"/>
              <a:gd name="connsiteX88" fmla="*/ 4857363 w 11795125"/>
              <a:gd name="connsiteY88" fmla="*/ 792690 h 6858000"/>
              <a:gd name="connsiteX89" fmla="*/ 4586156 w 11795125"/>
              <a:gd name="connsiteY89" fmla="*/ 1265167 h 6858000"/>
              <a:gd name="connsiteX90" fmla="*/ 4502727 w 11795125"/>
              <a:gd name="connsiteY90" fmla="*/ 1313334 h 6858000"/>
              <a:gd name="connsiteX91" fmla="*/ 3957947 w 11795125"/>
              <a:gd name="connsiteY91" fmla="*/ 1311968 h 6858000"/>
              <a:gd name="connsiteX92" fmla="*/ 3873354 w 11795125"/>
              <a:gd name="connsiteY92" fmla="*/ 1264134 h 6858000"/>
              <a:gd name="connsiteX93" fmla="*/ 3600372 w 11795125"/>
              <a:gd name="connsiteY93" fmla="*/ 791315 h 6858000"/>
              <a:gd name="connsiteX94" fmla="*/ 3600653 w 11795125"/>
              <a:gd name="connsiteY94" fmla="*/ 693116 h 6858000"/>
              <a:gd name="connsiteX95" fmla="*/ 3872449 w 11795125"/>
              <a:gd name="connsiteY95" fmla="*/ 221662 h 6858000"/>
              <a:gd name="connsiteX96" fmla="*/ 3955878 w 11795125"/>
              <a:gd name="connsiteY96" fmla="*/ 173494 h 6858000"/>
              <a:gd name="connsiteX97" fmla="*/ 3852283 w 11795125"/>
              <a:gd name="connsiteY97" fmla="*/ 0 h 6858000"/>
              <a:gd name="connsiteX98" fmla="*/ 6130031 w 11795125"/>
              <a:gd name="connsiteY98" fmla="*/ 0 h 6858000"/>
              <a:gd name="connsiteX99" fmla="*/ 6102465 w 11795125"/>
              <a:gd name="connsiteY99" fmla="*/ 36730 h 6858000"/>
              <a:gd name="connsiteX100" fmla="*/ 5879948 w 11795125"/>
              <a:gd name="connsiteY100" fmla="*/ 127724 h 6858000"/>
              <a:gd name="connsiteX101" fmla="*/ 4102884 w 11795125"/>
              <a:gd name="connsiteY101" fmla="*/ 123270 h 6858000"/>
              <a:gd name="connsiteX102" fmla="*/ 3877665 w 11795125"/>
              <a:gd name="connsiteY102" fmla="*/ 32818 h 6858000"/>
              <a:gd name="connsiteX103" fmla="*/ 0 w 11795125"/>
              <a:gd name="connsiteY103" fmla="*/ 0 h 6858000"/>
              <a:gd name="connsiteX104" fmla="*/ 3781476 w 11795125"/>
              <a:gd name="connsiteY104" fmla="*/ 0 h 6858000"/>
              <a:gd name="connsiteX105" fmla="*/ 3800985 w 11795125"/>
              <a:gd name="connsiteY105" fmla="*/ 47617 h 6858000"/>
              <a:gd name="connsiteX106" fmla="*/ 3766711 w 11795125"/>
              <a:gd name="connsiteY106" fmla="*/ 287889 h 6858000"/>
              <a:gd name="connsiteX107" fmla="*/ 2882037 w 11795125"/>
              <a:gd name="connsiteY107" fmla="*/ 1829098 h 6858000"/>
              <a:gd name="connsiteX108" fmla="*/ 2609888 w 11795125"/>
              <a:gd name="connsiteY108" fmla="*/ 1986223 h 6858000"/>
              <a:gd name="connsiteX109" fmla="*/ 832823 w 11795125"/>
              <a:gd name="connsiteY109" fmla="*/ 1981768 h 6858000"/>
              <a:gd name="connsiteX110" fmla="*/ 556879 w 11795125"/>
              <a:gd name="connsiteY110" fmla="*/ 1825733 h 6858000"/>
              <a:gd name="connsiteX111" fmla="*/ 79254 w 11795125"/>
              <a:gd name="connsiteY111" fmla="*/ 998462 h 6858000"/>
              <a:gd name="connsiteX112" fmla="*/ 0 w 11795125"/>
              <a:gd name="connsiteY112" fmla="*/ 8611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1795125" h="6858000">
                <a:moveTo>
                  <a:pt x="4729712" y="4417922"/>
                </a:moveTo>
                <a:cubicBezTo>
                  <a:pt x="4729712" y="4417922"/>
                  <a:pt x="4729712" y="4417922"/>
                  <a:pt x="7234278" y="4419507"/>
                </a:cubicBezTo>
                <a:cubicBezTo>
                  <a:pt x="7396730" y="4419716"/>
                  <a:pt x="7544918" y="4503359"/>
                  <a:pt x="7626325" y="4644358"/>
                </a:cubicBezTo>
                <a:cubicBezTo>
                  <a:pt x="7626325" y="4644358"/>
                  <a:pt x="7626325" y="4644358"/>
                  <a:pt x="8882694" y="6820455"/>
                </a:cubicBezTo>
                <a:lnTo>
                  <a:pt x="8898077" y="6858000"/>
                </a:lnTo>
                <a:lnTo>
                  <a:pt x="3070863" y="6858000"/>
                </a:lnTo>
                <a:lnTo>
                  <a:pt x="3094823" y="6809422"/>
                </a:lnTo>
                <a:cubicBezTo>
                  <a:pt x="3094823" y="6809422"/>
                  <a:pt x="3094823" y="6809422"/>
                  <a:pt x="4345735" y="4639611"/>
                </a:cubicBezTo>
                <a:cubicBezTo>
                  <a:pt x="4422097" y="4501523"/>
                  <a:pt x="4571941" y="4415010"/>
                  <a:pt x="4729712" y="4417922"/>
                </a:cubicBezTo>
                <a:close/>
                <a:moveTo>
                  <a:pt x="2031302" y="2039301"/>
                </a:moveTo>
                <a:cubicBezTo>
                  <a:pt x="2031302" y="2039301"/>
                  <a:pt x="2031302" y="2039301"/>
                  <a:pt x="2747265" y="2039754"/>
                </a:cubicBezTo>
                <a:cubicBezTo>
                  <a:pt x="2793703" y="2039814"/>
                  <a:pt x="2836066" y="2063724"/>
                  <a:pt x="2859337" y="2104031"/>
                </a:cubicBezTo>
                <a:cubicBezTo>
                  <a:pt x="2859337" y="2104031"/>
                  <a:pt x="2859337" y="2104031"/>
                  <a:pt x="3218486" y="2726096"/>
                </a:cubicBezTo>
                <a:cubicBezTo>
                  <a:pt x="3240981" y="2765058"/>
                  <a:pt x="3241283" y="2815045"/>
                  <a:pt x="3217340" y="2853948"/>
                </a:cubicBezTo>
                <a:cubicBezTo>
                  <a:pt x="3217340" y="2853948"/>
                  <a:pt x="3217340" y="2853948"/>
                  <a:pt x="2860527" y="3475560"/>
                </a:cubicBezTo>
                <a:cubicBezTo>
                  <a:pt x="2838697" y="3515034"/>
                  <a:pt x="2795862" y="3539765"/>
                  <a:pt x="2750762" y="3538933"/>
                </a:cubicBezTo>
                <a:cubicBezTo>
                  <a:pt x="2750762" y="3538933"/>
                  <a:pt x="2750762" y="3538933"/>
                  <a:pt x="2034023" y="3537136"/>
                </a:cubicBezTo>
                <a:cubicBezTo>
                  <a:pt x="1988359" y="3538420"/>
                  <a:pt x="1945223" y="3513165"/>
                  <a:pt x="1922728" y="3474202"/>
                </a:cubicBezTo>
                <a:cubicBezTo>
                  <a:pt x="1922728" y="3474202"/>
                  <a:pt x="1922728" y="3474202"/>
                  <a:pt x="1563578" y="2852137"/>
                </a:cubicBezTo>
                <a:cubicBezTo>
                  <a:pt x="1540307" y="2811831"/>
                  <a:pt x="1540780" y="2763190"/>
                  <a:pt x="1563948" y="2722942"/>
                </a:cubicBezTo>
                <a:cubicBezTo>
                  <a:pt x="1563948" y="2722942"/>
                  <a:pt x="1563948" y="2722942"/>
                  <a:pt x="1921537" y="2102674"/>
                </a:cubicBezTo>
                <a:cubicBezTo>
                  <a:pt x="1943366" y="2063199"/>
                  <a:pt x="1986202" y="2038468"/>
                  <a:pt x="2031302" y="2039301"/>
                </a:cubicBezTo>
                <a:close/>
                <a:moveTo>
                  <a:pt x="9343478" y="1795745"/>
                </a:moveTo>
                <a:cubicBezTo>
                  <a:pt x="9343478" y="1795745"/>
                  <a:pt x="9343478" y="1795745"/>
                  <a:pt x="11620502" y="1797185"/>
                </a:cubicBezTo>
                <a:lnTo>
                  <a:pt x="11795125" y="1797296"/>
                </a:lnTo>
                <a:lnTo>
                  <a:pt x="11795125" y="6858000"/>
                </a:lnTo>
                <a:lnTo>
                  <a:pt x="8996698" y="6858000"/>
                </a:lnTo>
                <a:lnTo>
                  <a:pt x="8963663" y="6815289"/>
                </a:lnTo>
                <a:cubicBezTo>
                  <a:pt x="8963663" y="6815289"/>
                  <a:pt x="8963663" y="6815289"/>
                  <a:pt x="7707295" y="4639193"/>
                </a:cubicBezTo>
                <a:cubicBezTo>
                  <a:pt x="7625888" y="4498193"/>
                  <a:pt x="7627546" y="4328036"/>
                  <a:pt x="7708590" y="4187244"/>
                </a:cubicBezTo>
                <a:cubicBezTo>
                  <a:pt x="7708590" y="4187244"/>
                  <a:pt x="7708590" y="4187244"/>
                  <a:pt x="8959501" y="2017434"/>
                </a:cubicBezTo>
                <a:cubicBezTo>
                  <a:pt x="9035863" y="1879345"/>
                  <a:pt x="9185707" y="1792833"/>
                  <a:pt x="9343478" y="1795745"/>
                </a:cubicBezTo>
                <a:close/>
                <a:moveTo>
                  <a:pt x="3102644" y="1739841"/>
                </a:moveTo>
                <a:cubicBezTo>
                  <a:pt x="3102644" y="1739841"/>
                  <a:pt x="3102644" y="1739841"/>
                  <a:pt x="3385876" y="1740020"/>
                </a:cubicBezTo>
                <a:cubicBezTo>
                  <a:pt x="3404247" y="1740043"/>
                  <a:pt x="3421005" y="1749503"/>
                  <a:pt x="3430211" y="1765448"/>
                </a:cubicBezTo>
                <a:cubicBezTo>
                  <a:pt x="3430211" y="1765448"/>
                  <a:pt x="3430211" y="1765448"/>
                  <a:pt x="3572289" y="2011533"/>
                </a:cubicBezTo>
                <a:cubicBezTo>
                  <a:pt x="3581188" y="2026948"/>
                  <a:pt x="3581308" y="2046721"/>
                  <a:pt x="3571836" y="2062111"/>
                </a:cubicBezTo>
                <a:cubicBezTo>
                  <a:pt x="3571836" y="2062111"/>
                  <a:pt x="3571836" y="2062111"/>
                  <a:pt x="3430681" y="2308019"/>
                </a:cubicBezTo>
                <a:cubicBezTo>
                  <a:pt x="3422046" y="2323634"/>
                  <a:pt x="3405101" y="2333418"/>
                  <a:pt x="3387260" y="2333088"/>
                </a:cubicBezTo>
                <a:cubicBezTo>
                  <a:pt x="3387260" y="2333088"/>
                  <a:pt x="3387260" y="2333088"/>
                  <a:pt x="3103720" y="2332378"/>
                </a:cubicBezTo>
                <a:cubicBezTo>
                  <a:pt x="3085656" y="2332886"/>
                  <a:pt x="3068592" y="2322895"/>
                  <a:pt x="3059693" y="2307481"/>
                </a:cubicBezTo>
                <a:cubicBezTo>
                  <a:pt x="3059693" y="2307481"/>
                  <a:pt x="3059693" y="2307481"/>
                  <a:pt x="2917615" y="2061395"/>
                </a:cubicBezTo>
                <a:cubicBezTo>
                  <a:pt x="2908409" y="2045450"/>
                  <a:pt x="2908596" y="2026208"/>
                  <a:pt x="2917761" y="2010286"/>
                </a:cubicBezTo>
                <a:cubicBezTo>
                  <a:pt x="2917761" y="2010286"/>
                  <a:pt x="2917761" y="2010286"/>
                  <a:pt x="3059222" y="1764910"/>
                </a:cubicBezTo>
                <a:cubicBezTo>
                  <a:pt x="3067857" y="1749295"/>
                  <a:pt x="3084803" y="1739511"/>
                  <a:pt x="3102644" y="1739841"/>
                </a:cubicBezTo>
                <a:close/>
                <a:moveTo>
                  <a:pt x="3522963" y="1598675"/>
                </a:moveTo>
                <a:cubicBezTo>
                  <a:pt x="3522963" y="1598675"/>
                  <a:pt x="3522963" y="1598675"/>
                  <a:pt x="3625194" y="1598740"/>
                </a:cubicBezTo>
                <a:cubicBezTo>
                  <a:pt x="3631826" y="1598748"/>
                  <a:pt x="3637874" y="1602162"/>
                  <a:pt x="3641197" y="1607918"/>
                </a:cubicBezTo>
                <a:cubicBezTo>
                  <a:pt x="3641197" y="1607918"/>
                  <a:pt x="3641197" y="1607918"/>
                  <a:pt x="3692479" y="1696742"/>
                </a:cubicBezTo>
                <a:cubicBezTo>
                  <a:pt x="3695691" y="1702305"/>
                  <a:pt x="3695735" y="1709443"/>
                  <a:pt x="3692315" y="1714998"/>
                </a:cubicBezTo>
                <a:cubicBezTo>
                  <a:pt x="3692315" y="1714998"/>
                  <a:pt x="3692315" y="1714998"/>
                  <a:pt x="3641367" y="1803757"/>
                </a:cubicBezTo>
                <a:cubicBezTo>
                  <a:pt x="3638250" y="1809393"/>
                  <a:pt x="3632134" y="1812924"/>
                  <a:pt x="3625694" y="1812806"/>
                </a:cubicBezTo>
                <a:cubicBezTo>
                  <a:pt x="3625694" y="1812806"/>
                  <a:pt x="3625694" y="1812806"/>
                  <a:pt x="3523352" y="1812549"/>
                </a:cubicBezTo>
                <a:cubicBezTo>
                  <a:pt x="3516832" y="1812733"/>
                  <a:pt x="3510671" y="1809127"/>
                  <a:pt x="3507459" y="1803563"/>
                </a:cubicBezTo>
                <a:cubicBezTo>
                  <a:pt x="3507459" y="1803563"/>
                  <a:pt x="3507459" y="1803563"/>
                  <a:pt x="3456177" y="1714739"/>
                </a:cubicBezTo>
                <a:cubicBezTo>
                  <a:pt x="3452854" y="1708984"/>
                  <a:pt x="3452922" y="1702038"/>
                  <a:pt x="3456230" y="1696292"/>
                </a:cubicBezTo>
                <a:cubicBezTo>
                  <a:pt x="3456230" y="1696292"/>
                  <a:pt x="3456230" y="1696292"/>
                  <a:pt x="3507290" y="1607724"/>
                </a:cubicBezTo>
                <a:cubicBezTo>
                  <a:pt x="3510406" y="1602087"/>
                  <a:pt x="3516523" y="1598556"/>
                  <a:pt x="3522963" y="1598675"/>
                </a:cubicBezTo>
                <a:close/>
                <a:moveTo>
                  <a:pt x="4199803" y="1370724"/>
                </a:moveTo>
                <a:cubicBezTo>
                  <a:pt x="4199803" y="1370724"/>
                  <a:pt x="4199803" y="1370724"/>
                  <a:pt x="4537019" y="1370938"/>
                </a:cubicBezTo>
                <a:cubicBezTo>
                  <a:pt x="4558892" y="1370965"/>
                  <a:pt x="4578843" y="1382227"/>
                  <a:pt x="4589804" y="1401211"/>
                </a:cubicBezTo>
                <a:cubicBezTo>
                  <a:pt x="4589804" y="1401211"/>
                  <a:pt x="4589804" y="1401211"/>
                  <a:pt x="4758963" y="1694203"/>
                </a:cubicBezTo>
                <a:cubicBezTo>
                  <a:pt x="4769558" y="1712554"/>
                  <a:pt x="4769700" y="1736097"/>
                  <a:pt x="4758423" y="1754421"/>
                </a:cubicBezTo>
                <a:cubicBezTo>
                  <a:pt x="4758423" y="1754421"/>
                  <a:pt x="4758423" y="1754421"/>
                  <a:pt x="4590365" y="2047199"/>
                </a:cubicBezTo>
                <a:cubicBezTo>
                  <a:pt x="4580083" y="2065790"/>
                  <a:pt x="4559908" y="2077438"/>
                  <a:pt x="4538665" y="2077046"/>
                </a:cubicBezTo>
                <a:cubicBezTo>
                  <a:pt x="4538665" y="2077046"/>
                  <a:pt x="4538665" y="2077046"/>
                  <a:pt x="4201084" y="2076201"/>
                </a:cubicBezTo>
                <a:cubicBezTo>
                  <a:pt x="4179577" y="2076805"/>
                  <a:pt x="4159259" y="2064910"/>
                  <a:pt x="4148664" y="2046559"/>
                </a:cubicBezTo>
                <a:cubicBezTo>
                  <a:pt x="4148664" y="2046559"/>
                  <a:pt x="4148664" y="2046559"/>
                  <a:pt x="3979505" y="1753567"/>
                </a:cubicBezTo>
                <a:cubicBezTo>
                  <a:pt x="3968545" y="1734583"/>
                  <a:pt x="3968768" y="1711673"/>
                  <a:pt x="3979680" y="1692718"/>
                </a:cubicBezTo>
                <a:cubicBezTo>
                  <a:pt x="3979680" y="1692718"/>
                  <a:pt x="3979680" y="1692718"/>
                  <a:pt x="4148104" y="1400573"/>
                </a:cubicBezTo>
                <a:cubicBezTo>
                  <a:pt x="4158385" y="1381980"/>
                  <a:pt x="4178560" y="1370332"/>
                  <a:pt x="4199803" y="1370724"/>
                </a:cubicBezTo>
                <a:close/>
                <a:moveTo>
                  <a:pt x="3525946" y="1141304"/>
                </a:moveTo>
                <a:cubicBezTo>
                  <a:pt x="3525946" y="1141304"/>
                  <a:pt x="3525946" y="1141304"/>
                  <a:pt x="3719554" y="1141427"/>
                </a:cubicBezTo>
                <a:cubicBezTo>
                  <a:pt x="3732112" y="1141443"/>
                  <a:pt x="3743567" y="1147909"/>
                  <a:pt x="3749860" y="1158808"/>
                </a:cubicBezTo>
                <a:cubicBezTo>
                  <a:pt x="3749860" y="1158808"/>
                  <a:pt x="3749860" y="1158808"/>
                  <a:pt x="3846980" y="1327024"/>
                </a:cubicBezTo>
                <a:cubicBezTo>
                  <a:pt x="3853063" y="1337561"/>
                  <a:pt x="3853144" y="1351077"/>
                  <a:pt x="3846670" y="1361598"/>
                </a:cubicBezTo>
                <a:cubicBezTo>
                  <a:pt x="3846670" y="1361598"/>
                  <a:pt x="3846670" y="1361598"/>
                  <a:pt x="3750182" y="1529691"/>
                </a:cubicBezTo>
                <a:cubicBezTo>
                  <a:pt x="3744279" y="1540366"/>
                  <a:pt x="3732695" y="1547054"/>
                  <a:pt x="3720499" y="1546828"/>
                </a:cubicBezTo>
                <a:cubicBezTo>
                  <a:pt x="3720499" y="1546828"/>
                  <a:pt x="3720499" y="1546828"/>
                  <a:pt x="3526682" y="1546343"/>
                </a:cubicBezTo>
                <a:cubicBezTo>
                  <a:pt x="3514334" y="1546689"/>
                  <a:pt x="3502669" y="1539861"/>
                  <a:pt x="3496586" y="1529324"/>
                </a:cubicBezTo>
                <a:cubicBezTo>
                  <a:pt x="3496586" y="1529324"/>
                  <a:pt x="3496586" y="1529324"/>
                  <a:pt x="3399466" y="1361108"/>
                </a:cubicBezTo>
                <a:cubicBezTo>
                  <a:pt x="3393173" y="1350208"/>
                  <a:pt x="3393302" y="1337055"/>
                  <a:pt x="3399566" y="1326172"/>
                </a:cubicBezTo>
                <a:cubicBezTo>
                  <a:pt x="3399566" y="1326172"/>
                  <a:pt x="3399566" y="1326172"/>
                  <a:pt x="3496264" y="1158441"/>
                </a:cubicBezTo>
                <a:cubicBezTo>
                  <a:pt x="3502167" y="1147767"/>
                  <a:pt x="3513750" y="1141079"/>
                  <a:pt x="3525946" y="1141304"/>
                </a:cubicBezTo>
                <a:close/>
                <a:moveTo>
                  <a:pt x="3955878" y="173494"/>
                </a:moveTo>
                <a:cubicBezTo>
                  <a:pt x="3955878" y="173494"/>
                  <a:pt x="3955878" y="173494"/>
                  <a:pt x="4500068" y="173838"/>
                </a:cubicBezTo>
                <a:cubicBezTo>
                  <a:pt x="4535365" y="173884"/>
                  <a:pt x="4567564" y="192057"/>
                  <a:pt x="4585252" y="222694"/>
                </a:cubicBezTo>
                <a:cubicBezTo>
                  <a:pt x="4585252" y="222694"/>
                  <a:pt x="4585252" y="222694"/>
                  <a:pt x="4858234" y="695514"/>
                </a:cubicBezTo>
                <a:cubicBezTo>
                  <a:pt x="4875332" y="725128"/>
                  <a:pt x="4875562" y="763121"/>
                  <a:pt x="4857363" y="792690"/>
                </a:cubicBezTo>
                <a:cubicBezTo>
                  <a:pt x="4857363" y="792690"/>
                  <a:pt x="4857363" y="792690"/>
                  <a:pt x="4586156" y="1265167"/>
                </a:cubicBezTo>
                <a:cubicBezTo>
                  <a:pt x="4569564" y="1295169"/>
                  <a:pt x="4537006" y="1313967"/>
                  <a:pt x="4502727" y="1313334"/>
                </a:cubicBezTo>
                <a:cubicBezTo>
                  <a:pt x="4502727" y="1313334"/>
                  <a:pt x="4502727" y="1313334"/>
                  <a:pt x="3957947" y="1311968"/>
                </a:cubicBezTo>
                <a:cubicBezTo>
                  <a:pt x="3923239" y="1312944"/>
                  <a:pt x="3890452" y="1293749"/>
                  <a:pt x="3873354" y="1264134"/>
                </a:cubicBezTo>
                <a:cubicBezTo>
                  <a:pt x="3873354" y="1264134"/>
                  <a:pt x="3873354" y="1264134"/>
                  <a:pt x="3600372" y="791315"/>
                </a:cubicBezTo>
                <a:cubicBezTo>
                  <a:pt x="3582684" y="760678"/>
                  <a:pt x="3583043" y="723707"/>
                  <a:pt x="3600653" y="693116"/>
                </a:cubicBezTo>
                <a:cubicBezTo>
                  <a:pt x="3600653" y="693116"/>
                  <a:pt x="3600653" y="693116"/>
                  <a:pt x="3872449" y="221662"/>
                </a:cubicBezTo>
                <a:cubicBezTo>
                  <a:pt x="3889041" y="191658"/>
                  <a:pt x="3921599" y="172861"/>
                  <a:pt x="3955878" y="173494"/>
                </a:cubicBezTo>
                <a:close/>
                <a:moveTo>
                  <a:pt x="3852283" y="0"/>
                </a:moveTo>
                <a:lnTo>
                  <a:pt x="6130031" y="0"/>
                </a:lnTo>
                <a:lnTo>
                  <a:pt x="6102465" y="36730"/>
                </a:lnTo>
                <a:cubicBezTo>
                  <a:pt x="6044520" y="95168"/>
                  <a:pt x="5963814" y="129272"/>
                  <a:pt x="5879948" y="127724"/>
                </a:cubicBezTo>
                <a:cubicBezTo>
                  <a:pt x="5879948" y="127724"/>
                  <a:pt x="5879948" y="127724"/>
                  <a:pt x="4102884" y="123270"/>
                </a:cubicBezTo>
                <a:cubicBezTo>
                  <a:pt x="4017972" y="125657"/>
                  <a:pt x="3936583" y="91034"/>
                  <a:pt x="3877665" y="32818"/>
                </a:cubicBezTo>
                <a:close/>
                <a:moveTo>
                  <a:pt x="0" y="0"/>
                </a:moveTo>
                <a:lnTo>
                  <a:pt x="3781476" y="0"/>
                </a:lnTo>
                <a:lnTo>
                  <a:pt x="3800985" y="47617"/>
                </a:lnTo>
                <a:cubicBezTo>
                  <a:pt x="3821943" y="127749"/>
                  <a:pt x="3811234" y="215546"/>
                  <a:pt x="3766711" y="287889"/>
                </a:cubicBezTo>
                <a:cubicBezTo>
                  <a:pt x="3766711" y="287889"/>
                  <a:pt x="3766711" y="287889"/>
                  <a:pt x="2882037" y="1829098"/>
                </a:cubicBezTo>
                <a:cubicBezTo>
                  <a:pt x="2827913" y="1926970"/>
                  <a:pt x="2721708" y="1988287"/>
                  <a:pt x="2609888" y="1986223"/>
                </a:cubicBezTo>
                <a:cubicBezTo>
                  <a:pt x="2609888" y="1986223"/>
                  <a:pt x="2609888" y="1986223"/>
                  <a:pt x="832823" y="1981768"/>
                </a:cubicBezTo>
                <a:cubicBezTo>
                  <a:pt x="719607" y="1984952"/>
                  <a:pt x="612654" y="1922338"/>
                  <a:pt x="556879" y="1825733"/>
                </a:cubicBezTo>
                <a:cubicBezTo>
                  <a:pt x="556879" y="1825733"/>
                  <a:pt x="556879" y="1825733"/>
                  <a:pt x="79254" y="998462"/>
                </a:cubicBezTo>
                <a:lnTo>
                  <a:pt x="0" y="861190"/>
                </a:lnTo>
                <a:close/>
              </a:path>
            </a:pathLst>
          </a:custGeom>
          <a:solidFill>
            <a:schemeClr val="bg1">
              <a:lumMod val="95000"/>
            </a:schemeClr>
          </a:solidFill>
        </p:spPr>
        <p:txBody>
          <a:bodyPr wrap="square" tIns="864000">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Photo</a:t>
            </a:r>
          </a:p>
        </p:txBody>
      </p:sp>
      <p:sp>
        <p:nvSpPr>
          <p:cNvPr id="2" name="Title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3866117" y="1816509"/>
            <a:ext cx="4459766" cy="3146839"/>
          </a:xfrm>
          <a:prstGeom prst="roundRect">
            <a:avLst>
              <a:gd name="adj" fmla="val 2139"/>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288000" rIns="180000" bIns="180000" anchor="t"/>
          <a:lstStyle>
            <a:lvl1pPr algn="l">
              <a:lnSpc>
                <a:spcPts val="4000"/>
              </a:lnSpc>
              <a:defRPr sz="5000" b="1" spc="-300">
                <a:solidFill>
                  <a:schemeClr val="bg1">
                    <a:lumMod val="95000"/>
                  </a:schemeClr>
                </a:solidFill>
              </a:defRPr>
            </a:lvl1pPr>
          </a:lstStyle>
          <a:p>
            <a:r>
              <a:rPr lang="en-US" noProof="0"/>
              <a:t>Click to edit divider slide title</a:t>
            </a:r>
          </a:p>
        </p:txBody>
      </p:sp>
      <p:sp>
        <p:nvSpPr>
          <p:cNvPr id="3" name="Subtitle 2">
            <a:extLst>
              <a:ext uri="{FF2B5EF4-FFF2-40B4-BE49-F238E27FC236}">
                <a16:creationId xmlns:a16="http://schemas.microsoft.com/office/drawing/2014/main" xmlns="" id="{C9980B88-3F4A-4688-9ED0-17EF37E62D93}"/>
              </a:ext>
            </a:extLst>
          </p:cNvPr>
          <p:cNvSpPr>
            <a:spLocks noGrp="1"/>
          </p:cNvSpPr>
          <p:nvPr>
            <p:ph type="subTitle" idx="1"/>
          </p:nvPr>
        </p:nvSpPr>
        <p:spPr>
          <a:xfrm>
            <a:off x="4048124" y="3795246"/>
            <a:ext cx="4000500" cy="997905"/>
          </a:xfrm>
          <a:noFill/>
        </p:spPr>
        <p:txBody>
          <a:bodyPr lIns="0" tIns="0" rIns="0" bIns="0"/>
          <a:lstStyle>
            <a:lvl1pPr marL="0" indent="0" algn="l">
              <a:buNone/>
              <a:defRPr sz="21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Footer Placeholder 3">
            <a:extLst>
              <a:ext uri="{FF2B5EF4-FFF2-40B4-BE49-F238E27FC236}">
                <a16:creationId xmlns:a16="http://schemas.microsoft.com/office/drawing/2014/main" xmlns="" id="{734B1E83-6080-4D35-A216-8E5C399023B2}"/>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0DE95353-8EE1-49C9-ADAC-E76BD49D222D}"/>
              </a:ext>
            </a:extLst>
          </p:cNvPr>
          <p:cNvSpPr>
            <a:spLocks noGrp="1"/>
          </p:cNvSpPr>
          <p:nvPr>
            <p:ph type="sldNum" sz="quarter" idx="12"/>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6227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A7D77123-FDC4-48FD-9EFB-8A84F6069060}"/>
              </a:ext>
            </a:extLst>
          </p:cNvPr>
          <p:cNvSpPr>
            <a:spLocks noGrp="1"/>
          </p:cNvSpPr>
          <p:nvPr>
            <p:ph type="pic" sz="quarter" idx="14" hasCustomPrompt="1"/>
          </p:nvPr>
        </p:nvSpPr>
        <p:spPr>
          <a:xfrm>
            <a:off x="6481149" y="1684742"/>
            <a:ext cx="4904790" cy="433376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xmlns=""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135010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xmlns="" id="{C64B33BB-8F3A-42CE-BBDA-D08AA3266737}"/>
              </a:ext>
            </a:extLst>
          </p:cNvPr>
          <p:cNvSpPr>
            <a:spLocks noGrp="1"/>
          </p:cNvSpPr>
          <p:nvPr>
            <p:ph type="pic" sz="quarter" idx="36" hasCustomPrompt="1"/>
          </p:nvPr>
        </p:nvSpPr>
        <p:spPr>
          <a:xfrm>
            <a:off x="6282692" y="432000"/>
            <a:ext cx="5511800" cy="5760000"/>
          </a:xfrm>
          <a:custGeom>
            <a:avLst/>
            <a:gdLst>
              <a:gd name="connsiteX0" fmla="*/ 193823 w 5511800"/>
              <a:gd name="connsiteY0" fmla="*/ 0 h 5760000"/>
              <a:gd name="connsiteX1" fmla="*/ 5511800 w 5511800"/>
              <a:gd name="connsiteY1" fmla="*/ 0 h 5760000"/>
              <a:gd name="connsiteX2" fmla="*/ 5511800 w 5511800"/>
              <a:gd name="connsiteY2" fmla="*/ 5760000 h 5760000"/>
              <a:gd name="connsiteX3" fmla="*/ 193823 w 5511800"/>
              <a:gd name="connsiteY3" fmla="*/ 5760000 h 5760000"/>
              <a:gd name="connsiteX4" fmla="*/ 3937 w 5511800"/>
              <a:gd name="connsiteY4" fmla="*/ 5605239 h 5760000"/>
              <a:gd name="connsiteX5" fmla="*/ 0 w 5511800"/>
              <a:gd name="connsiteY5" fmla="*/ 5566186 h 5760000"/>
              <a:gd name="connsiteX6" fmla="*/ 0 w 5511800"/>
              <a:gd name="connsiteY6" fmla="*/ 193814 h 5760000"/>
              <a:gd name="connsiteX7" fmla="*/ 3937 w 5511800"/>
              <a:gd name="connsiteY7" fmla="*/ 154762 h 5760000"/>
              <a:gd name="connsiteX8" fmla="*/ 193823 w 5511800"/>
              <a:gd name="connsiteY8" fmla="*/ 0 h 57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11800" h="5760000">
                <a:moveTo>
                  <a:pt x="193823" y="0"/>
                </a:moveTo>
                <a:lnTo>
                  <a:pt x="5511800" y="0"/>
                </a:lnTo>
                <a:lnTo>
                  <a:pt x="5511800" y="5760000"/>
                </a:lnTo>
                <a:lnTo>
                  <a:pt x="193823" y="5760000"/>
                </a:lnTo>
                <a:cubicBezTo>
                  <a:pt x="100158" y="5760000"/>
                  <a:pt x="22011" y="5693561"/>
                  <a:pt x="3937" y="5605239"/>
                </a:cubicBezTo>
                <a:lnTo>
                  <a:pt x="0" y="5566186"/>
                </a:lnTo>
                <a:lnTo>
                  <a:pt x="0" y="193814"/>
                </a:lnTo>
                <a:lnTo>
                  <a:pt x="3937" y="154762"/>
                </a:lnTo>
                <a:cubicBezTo>
                  <a:pt x="22011" y="66440"/>
                  <a:pt x="100158" y="0"/>
                  <a:pt x="193823" y="0"/>
                </a:cubicBezTo>
                <a:close/>
              </a:path>
            </a:pathLst>
          </a:custGeom>
        </p:spPr>
        <p:txBody>
          <a:bodyPr wrap="square" tIns="0"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Photo</a:t>
            </a:r>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xmlns=""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14162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hoto 3">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xmlns="" id="{A7D77123-FDC4-48FD-9EFB-8A84F6069060}"/>
              </a:ext>
            </a:extLst>
          </p:cNvPr>
          <p:cNvSpPr>
            <a:spLocks noGrp="1"/>
          </p:cNvSpPr>
          <p:nvPr>
            <p:ph type="pic" sz="quarter" idx="14" hasCustomPrompt="1"/>
          </p:nvPr>
        </p:nvSpPr>
        <p:spPr>
          <a:xfrm>
            <a:off x="6812170" y="237629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2" name="Title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5472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xmlns="" id="{3FAEED1D-0E66-4F74-9455-675F5CB7EAD4}"/>
              </a:ext>
            </a:extLst>
          </p:cNvPr>
          <p:cNvSpPr>
            <a:spLocks noGrp="1"/>
          </p:cNvSpPr>
          <p:nvPr>
            <p:ph type="body" sz="quarter" idx="32" hasCustomPrompt="1"/>
          </p:nvPr>
        </p:nvSpPr>
        <p:spPr>
          <a:xfrm>
            <a:off x="431801" y="1008000"/>
            <a:ext cx="5472000"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xmlns="" id="{A22238F2-C6EC-476F-8371-119AECBA5622}"/>
              </a:ext>
            </a:extLst>
          </p:cNvPr>
          <p:cNvSpPr>
            <a:spLocks noGrp="1"/>
          </p:cNvSpPr>
          <p:nvPr>
            <p:ph sz="half" idx="1"/>
          </p:nvPr>
        </p:nvSpPr>
        <p:spPr>
          <a:xfrm>
            <a:off x="432000" y="1511566"/>
            <a:ext cx="5472000" cy="468043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xmlns=""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
        <p:nvSpPr>
          <p:cNvPr id="8" name="Picture Placeholder 7">
            <a:extLst>
              <a:ext uri="{FF2B5EF4-FFF2-40B4-BE49-F238E27FC236}">
                <a16:creationId xmlns:a16="http://schemas.microsoft.com/office/drawing/2014/main" xmlns="" id="{01317B12-44C8-4227-9EB8-973D2226E63F}"/>
              </a:ext>
            </a:extLst>
          </p:cNvPr>
          <p:cNvSpPr>
            <a:spLocks noGrp="1"/>
          </p:cNvSpPr>
          <p:nvPr>
            <p:ph type="pic" sz="quarter" idx="34" hasCustomPrompt="1"/>
          </p:nvPr>
        </p:nvSpPr>
        <p:spPr>
          <a:xfrm>
            <a:off x="8812420" y="1176148"/>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9" name="Picture Placeholder 8">
            <a:extLst>
              <a:ext uri="{FF2B5EF4-FFF2-40B4-BE49-F238E27FC236}">
                <a16:creationId xmlns:a16="http://schemas.microsoft.com/office/drawing/2014/main" xmlns="" id="{1AD2255F-36DA-4BDE-B54D-F94F14B68B6C}"/>
              </a:ext>
            </a:extLst>
          </p:cNvPr>
          <p:cNvSpPr>
            <a:spLocks noGrp="1"/>
          </p:cNvSpPr>
          <p:nvPr>
            <p:ph type="pic" sz="quarter" idx="35" hasCustomPrompt="1"/>
          </p:nvPr>
        </p:nvSpPr>
        <p:spPr>
          <a:xfrm>
            <a:off x="8812419" y="3552739"/>
            <a:ext cx="2405261" cy="2125239"/>
          </a:xfrm>
          <a:custGeom>
            <a:avLst/>
            <a:gdLst>
              <a:gd name="connsiteX0" fmla="*/ 1412122 w 4904790"/>
              <a:gd name="connsiteY0" fmla="*/ 0 h 4333769"/>
              <a:gd name="connsiteX1" fmla="*/ 3492669 w 4904790"/>
              <a:gd name="connsiteY1" fmla="*/ 0 h 4333769"/>
              <a:gd name="connsiteX2" fmla="*/ 3811717 w 4904790"/>
              <a:gd name="connsiteY2" fmla="*/ 188036 h 4333769"/>
              <a:gd name="connsiteX3" fmla="*/ 4854237 w 4904790"/>
              <a:gd name="connsiteY3" fmla="*/ 1983326 h 4333769"/>
              <a:gd name="connsiteX4" fmla="*/ 4854237 w 4904790"/>
              <a:gd name="connsiteY4" fmla="*/ 2350443 h 4333769"/>
              <a:gd name="connsiteX5" fmla="*/ 3811717 w 4904790"/>
              <a:gd name="connsiteY5" fmla="*/ 4145734 h 4333769"/>
              <a:gd name="connsiteX6" fmla="*/ 3492669 w 4904790"/>
              <a:gd name="connsiteY6" fmla="*/ 4333769 h 4333769"/>
              <a:gd name="connsiteX7" fmla="*/ 1412122 w 4904790"/>
              <a:gd name="connsiteY7" fmla="*/ 4333769 h 4333769"/>
              <a:gd name="connsiteX8" fmla="*/ 1088581 w 4904790"/>
              <a:gd name="connsiteY8" fmla="*/ 4145734 h 4333769"/>
              <a:gd name="connsiteX9" fmla="*/ 50554 w 4904790"/>
              <a:gd name="connsiteY9" fmla="*/ 2350443 h 4333769"/>
              <a:gd name="connsiteX10" fmla="*/ 50554 w 4904790"/>
              <a:gd name="connsiteY10" fmla="*/ 1983326 h 4333769"/>
              <a:gd name="connsiteX11" fmla="*/ 1088581 w 4904790"/>
              <a:gd name="connsiteY11" fmla="*/ 188036 h 4333769"/>
              <a:gd name="connsiteX12" fmla="*/ 1412122 w 4904790"/>
              <a:gd name="connsiteY12" fmla="*/ 0 h 4333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4790" h="4333769">
                <a:moveTo>
                  <a:pt x="1412122" y="0"/>
                </a:moveTo>
                <a:cubicBezTo>
                  <a:pt x="1412122" y="0"/>
                  <a:pt x="1412122" y="0"/>
                  <a:pt x="3492669" y="0"/>
                </a:cubicBezTo>
                <a:cubicBezTo>
                  <a:pt x="3622985" y="0"/>
                  <a:pt x="3748806" y="71633"/>
                  <a:pt x="3811717" y="188036"/>
                </a:cubicBezTo>
                <a:cubicBezTo>
                  <a:pt x="3811717" y="188036"/>
                  <a:pt x="3811717" y="188036"/>
                  <a:pt x="4854237" y="1983326"/>
                </a:cubicBezTo>
                <a:cubicBezTo>
                  <a:pt x="4921642" y="2095252"/>
                  <a:pt x="4921642" y="2238517"/>
                  <a:pt x="4854237" y="2350443"/>
                </a:cubicBezTo>
                <a:cubicBezTo>
                  <a:pt x="4854237" y="2350443"/>
                  <a:pt x="4854237" y="2350443"/>
                  <a:pt x="3811717" y="4145734"/>
                </a:cubicBezTo>
                <a:cubicBezTo>
                  <a:pt x="3748806" y="4262137"/>
                  <a:pt x="3622985" y="4333769"/>
                  <a:pt x="3492669" y="4333769"/>
                </a:cubicBezTo>
                <a:cubicBezTo>
                  <a:pt x="3492669" y="4333769"/>
                  <a:pt x="3492669" y="4333769"/>
                  <a:pt x="1412122" y="4333769"/>
                </a:cubicBezTo>
                <a:cubicBezTo>
                  <a:pt x="1277313" y="4333769"/>
                  <a:pt x="1155985" y="4262137"/>
                  <a:pt x="1088581" y="4145734"/>
                </a:cubicBezTo>
                <a:cubicBezTo>
                  <a:pt x="1088581" y="4145734"/>
                  <a:pt x="1088581" y="4145734"/>
                  <a:pt x="50554" y="2350443"/>
                </a:cubicBezTo>
                <a:cubicBezTo>
                  <a:pt x="-16851" y="2238517"/>
                  <a:pt x="-16851" y="2095252"/>
                  <a:pt x="50554" y="1983326"/>
                </a:cubicBezTo>
                <a:cubicBezTo>
                  <a:pt x="50554" y="1983326"/>
                  <a:pt x="50554" y="1983326"/>
                  <a:pt x="1088581" y="188036"/>
                </a:cubicBezTo>
                <a:cubicBezTo>
                  <a:pt x="1155985" y="71633"/>
                  <a:pt x="1277313" y="0"/>
                  <a:pt x="1412122" y="0"/>
                </a:cubicBezTo>
                <a:close/>
              </a:path>
            </a:pathLst>
          </a:custGeom>
          <a:solidFill>
            <a:schemeClr val="bg1">
              <a:lumMod val="95000"/>
            </a:schemeClr>
          </a:solidFill>
        </p:spPr>
        <p:txBody>
          <a:bodyPr wrap="square" anchor="ctr">
            <a:noAutofit/>
          </a:bodyP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Tree>
    <p:extLst>
      <p:ext uri="{BB962C8B-B14F-4D97-AF65-F5344CB8AC3E}">
        <p14:creationId xmlns:p14="http://schemas.microsoft.com/office/powerpoint/2010/main" val="282955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xmlns="" id="{CD92D281-07CD-478F-9BF5-BA7D43439A3D}"/>
              </a:ext>
            </a:extLst>
          </p:cNvPr>
          <p:cNvSpPr>
            <a:spLocks noChangeAspect="1"/>
          </p:cNvSpPr>
          <p:nvPr userDrawn="1"/>
        </p:nvSpPr>
        <p:spPr bwMode="auto">
          <a:xfrm>
            <a:off x="431800" y="5530292"/>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1" name="Freeform 5">
            <a:extLst>
              <a:ext uri="{FF2B5EF4-FFF2-40B4-BE49-F238E27FC236}">
                <a16:creationId xmlns:a16="http://schemas.microsoft.com/office/drawing/2014/main" xmlns="" id="{B2C53265-8805-42B3-82B4-151EFBC42731}"/>
              </a:ext>
            </a:extLst>
          </p:cNvPr>
          <p:cNvSpPr>
            <a:spLocks noChangeAspect="1"/>
          </p:cNvSpPr>
          <p:nvPr userDrawn="1"/>
        </p:nvSpPr>
        <p:spPr bwMode="auto">
          <a:xfrm>
            <a:off x="9537134" y="1312995"/>
            <a:ext cx="1103873" cy="968702"/>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accent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3" name="Freeform 5">
            <a:extLst>
              <a:ext uri="{FF2B5EF4-FFF2-40B4-BE49-F238E27FC236}">
                <a16:creationId xmlns:a16="http://schemas.microsoft.com/office/drawing/2014/main" xmlns="" id="{D0111EB4-98AF-4EB7-878B-31FD32A95141}"/>
              </a:ext>
            </a:extLst>
          </p:cNvPr>
          <p:cNvSpPr>
            <a:spLocks noChangeAspect="1"/>
          </p:cNvSpPr>
          <p:nvPr userDrawn="1"/>
        </p:nvSpPr>
        <p:spPr bwMode="auto">
          <a:xfrm>
            <a:off x="9683871" y="300388"/>
            <a:ext cx="1838651" cy="1613506"/>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4" name="Freeform 5">
            <a:extLst>
              <a:ext uri="{FF2B5EF4-FFF2-40B4-BE49-F238E27FC236}">
                <a16:creationId xmlns:a16="http://schemas.microsoft.com/office/drawing/2014/main" xmlns="" id="{33809002-30A9-49C0-BE36-B14DD1E4D872}"/>
              </a:ext>
            </a:extLst>
          </p:cNvPr>
          <p:cNvSpPr>
            <a:spLocks noChangeAspect="1"/>
          </p:cNvSpPr>
          <p:nvPr userDrawn="1"/>
        </p:nvSpPr>
        <p:spPr bwMode="auto">
          <a:xfrm>
            <a:off x="1449746" y="5304339"/>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15" name="Freeform 5">
            <a:extLst>
              <a:ext uri="{FF2B5EF4-FFF2-40B4-BE49-F238E27FC236}">
                <a16:creationId xmlns:a16="http://schemas.microsoft.com/office/drawing/2014/main" xmlns="" id="{FFD5C582-B212-4ADA-AB1B-0481AA39C3A9}"/>
              </a:ext>
            </a:extLst>
          </p:cNvPr>
          <p:cNvSpPr>
            <a:spLocks noChangeAspect="1"/>
          </p:cNvSpPr>
          <p:nvPr userDrawn="1"/>
        </p:nvSpPr>
        <p:spPr bwMode="auto">
          <a:xfrm>
            <a:off x="11007557" y="354617"/>
            <a:ext cx="514965" cy="45190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bg1"/>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a:p>
        </p:txBody>
      </p:sp>
      <p:sp>
        <p:nvSpPr>
          <p:cNvPr id="2" name="Title 1">
            <a:extLst>
              <a:ext uri="{FF2B5EF4-FFF2-40B4-BE49-F238E27FC236}">
                <a16:creationId xmlns:a16="http://schemas.microsoft.com/office/drawing/2014/main" xmlns=""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xmlns=""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xmlns="" id="{9322B50D-6A7D-41C6-BA57-613BC231DF36}"/>
              </a:ext>
            </a:extLst>
          </p:cNvPr>
          <p:cNvSpPr>
            <a:spLocks noGrp="1"/>
          </p:cNvSpPr>
          <p:nvPr>
            <p:ph type="body" idx="1"/>
          </p:nvPr>
        </p:nvSpPr>
        <p:spPr>
          <a:xfrm>
            <a:off x="432000" y="1515834"/>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xmlns="" id="{9FD584DA-F775-47B8-A1D7-6556AD5FCBD2}"/>
              </a:ext>
            </a:extLst>
          </p:cNvPr>
          <p:cNvSpPr>
            <a:spLocks noGrp="1"/>
          </p:cNvSpPr>
          <p:nvPr>
            <p:ph sz="half" idx="2"/>
          </p:nvPr>
        </p:nvSpPr>
        <p:spPr>
          <a:xfrm>
            <a:off x="432000" y="2023668"/>
            <a:ext cx="5472000" cy="416833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xmlns="" id="{78A963F8-6F6E-440E-B3B3-DDE13C083A36}"/>
              </a:ext>
            </a:extLst>
          </p:cNvPr>
          <p:cNvSpPr>
            <a:spLocks noGrp="1"/>
          </p:cNvSpPr>
          <p:nvPr>
            <p:ph type="body" sz="quarter" idx="13"/>
          </p:nvPr>
        </p:nvSpPr>
        <p:spPr>
          <a:xfrm>
            <a:off x="6300000" y="1516359"/>
            <a:ext cx="5472000" cy="358775"/>
          </a:xfrm>
        </p:spPr>
        <p:txBody>
          <a:bodyPr/>
          <a:lstStyle>
            <a:lvl1pPr marL="0" indent="0">
              <a:buNone/>
              <a:defRPr sz="2400" b="1"/>
            </a:lvl1pPr>
          </a:lstStyle>
          <a:p>
            <a:pPr lvl="0"/>
            <a:r>
              <a:rPr lang="en-US" noProof="0"/>
              <a:t>Click to edit Master text styles</a:t>
            </a:r>
          </a:p>
        </p:txBody>
      </p:sp>
      <p:sp>
        <p:nvSpPr>
          <p:cNvPr id="8" name="Text Placeholder 4">
            <a:extLst>
              <a:ext uri="{FF2B5EF4-FFF2-40B4-BE49-F238E27FC236}">
                <a16:creationId xmlns:a16="http://schemas.microsoft.com/office/drawing/2014/main" xmlns="" id="{DF0A5256-B267-47DA-858A-0F3867CB6139}"/>
              </a:ext>
            </a:extLst>
          </p:cNvPr>
          <p:cNvSpPr>
            <a:spLocks noGrp="1"/>
          </p:cNvSpPr>
          <p:nvPr>
            <p:ph type="body" sz="quarter" idx="12"/>
          </p:nvPr>
        </p:nvSpPr>
        <p:spPr>
          <a:xfrm>
            <a:off x="6299887" y="2020359"/>
            <a:ext cx="5472113" cy="417089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646B8F99-FAB0-4B33-87ED-9FF46D11A907}"/>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xmlns=""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250995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890ED7CE-A9D2-4D19-B978-56BFB74E657C}"/>
              </a:ext>
            </a:extLst>
          </p:cNvPr>
          <p:cNvSpPr>
            <a:spLocks noGrp="1"/>
          </p:cNvSpPr>
          <p:nvPr>
            <p:ph type="pic" sz="quarter" idx="14" hasCustomPrompt="1"/>
          </p:nvPr>
        </p:nvSpPr>
        <p:spPr>
          <a:xfrm>
            <a:off x="0" y="0"/>
            <a:ext cx="11771313" cy="619125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4" name="Footer Placeholder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a:lstStyle/>
          <a:p>
            <a:r>
              <a:rPr lang="en-US" noProof="0"/>
              <a:t>Add a footer</a:t>
            </a:r>
          </a:p>
        </p:txBody>
      </p:sp>
      <p:sp>
        <p:nvSpPr>
          <p:cNvPr id="2" name="Slide Number Placeholder 1">
            <a:extLst>
              <a:ext uri="{FF2B5EF4-FFF2-40B4-BE49-F238E27FC236}">
                <a16:creationId xmlns:a16="http://schemas.microsoft.com/office/drawing/2014/main" xmlns=""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a:p>
        </p:txBody>
      </p:sp>
      <p:sp>
        <p:nvSpPr>
          <p:cNvPr id="6" name="Title 1">
            <a:extLst>
              <a:ext uri="{FF2B5EF4-FFF2-40B4-BE49-F238E27FC236}">
                <a16:creationId xmlns:a16="http://schemas.microsoft.com/office/drawing/2014/main" xmlns="" id="{BBC3BEE7-44AC-45BC-B4E7-93E3454EB83C}"/>
              </a:ext>
            </a:extLst>
          </p:cNvPr>
          <p:cNvSpPr>
            <a:spLocks noGrp="1"/>
          </p:cNvSpPr>
          <p:nvPr>
            <p:ph type="ctrTitle" hasCustomPrompt="1"/>
          </p:nvPr>
        </p:nvSpPr>
        <p:spPr>
          <a:xfrm>
            <a:off x="420687" y="5066452"/>
            <a:ext cx="4459766" cy="539345"/>
          </a:xfrm>
          <a:prstGeom prst="roundRect">
            <a:avLst>
              <a:gd name="adj" fmla="val 10086"/>
            </a:avLst>
          </a:prstGeom>
          <a:gradFill>
            <a:gsLst>
              <a:gs pos="100000">
                <a:schemeClr val="tx1">
                  <a:lumMod val="95000"/>
                  <a:lumOff val="5000"/>
                </a:schemeClr>
              </a:gs>
              <a:gs pos="0">
                <a:schemeClr val="tx1">
                  <a:lumMod val="75000"/>
                  <a:lumOff val="25000"/>
                </a:schemeClr>
              </a:gs>
            </a:gsLst>
            <a:lin ang="10800000" scaled="0"/>
          </a:gradFill>
          <a:ln>
            <a:solidFill>
              <a:schemeClr val="bg1">
                <a:lumMod val="50000"/>
              </a:schemeClr>
            </a:solidFill>
          </a:ln>
        </p:spPr>
        <p:txBody>
          <a:bodyPr lIns="180000" tIns="108000" rIns="180000" bIns="0" anchor="t"/>
          <a:lstStyle>
            <a:lvl1pPr algn="l">
              <a:lnSpc>
                <a:spcPct val="100000"/>
              </a:lnSpc>
              <a:defRPr sz="1800" b="0" spc="0">
                <a:solidFill>
                  <a:schemeClr val="bg1">
                    <a:lumMod val="95000"/>
                  </a:schemeClr>
                </a:solidFill>
                <a:latin typeface="+mn-lt"/>
              </a:defRPr>
            </a:lvl1pPr>
          </a:lstStyle>
          <a:p>
            <a:r>
              <a:rPr lang="en-US" noProof="0"/>
              <a:t>Enter your caption</a:t>
            </a:r>
          </a:p>
        </p:txBody>
      </p:sp>
    </p:spTree>
    <p:extLst>
      <p:ext uri="{BB962C8B-B14F-4D97-AF65-F5344CB8AC3E}">
        <p14:creationId xmlns:p14="http://schemas.microsoft.com/office/powerpoint/2010/main" val="198778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70E81F30-8FC8-4841-8404-4DC79218B945}"/>
              </a:ext>
            </a:extLst>
          </p:cNvPr>
          <p:cNvSpPr/>
          <p:nvPr userDrawn="1"/>
        </p:nvSpPr>
        <p:spPr>
          <a:xfrm>
            <a:off x="11793520" y="0"/>
            <a:ext cx="3527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Rectangle: Rounded Corners 24">
            <a:extLst>
              <a:ext uri="{FF2B5EF4-FFF2-40B4-BE49-F238E27FC236}">
                <a16:creationId xmlns:a16="http://schemas.microsoft.com/office/drawing/2014/main" xmlns="" id="{83D29F65-481C-4C80-BB65-121E5AED26B5}"/>
              </a:ext>
            </a:extLst>
          </p:cNvPr>
          <p:cNvSpPr/>
          <p:nvPr userDrawn="1"/>
        </p:nvSpPr>
        <p:spPr>
          <a:xfrm>
            <a:off x="11844618" y="6249961"/>
            <a:ext cx="230420" cy="460402"/>
          </a:xfrm>
          <a:prstGeom prst="roundRect">
            <a:avLst>
              <a:gd name="adj" fmla="val 7366"/>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 name="Rectangle 8">
            <a:extLst>
              <a:ext uri="{FF2B5EF4-FFF2-40B4-BE49-F238E27FC236}">
                <a16:creationId xmlns:a16="http://schemas.microsoft.com/office/drawing/2014/main" xmlns="" id="{4BC39664-EB8B-4A32-915A-D4308F792772}"/>
              </a:ext>
            </a:extLst>
          </p:cNvPr>
          <p:cNvSpPr/>
          <p:nvPr userDrawn="1"/>
        </p:nvSpPr>
        <p:spPr>
          <a:xfrm rot="5400000">
            <a:off x="8740140" y="3406142"/>
            <a:ext cx="6857999"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Rectangle 14">
            <a:extLst>
              <a:ext uri="{FF2B5EF4-FFF2-40B4-BE49-F238E27FC236}">
                <a16:creationId xmlns:a16="http://schemas.microsoft.com/office/drawing/2014/main" xmlns="" id="{AC6C03AE-289A-4BCC-971C-3400028C8764}"/>
              </a:ext>
            </a:extLst>
          </p:cNvPr>
          <p:cNvSpPr/>
          <p:nvPr userDrawn="1"/>
        </p:nvSpPr>
        <p:spPr>
          <a:xfrm rot="5400000">
            <a:off x="8694713" y="3406143"/>
            <a:ext cx="6857999" cy="45720"/>
          </a:xfrm>
          <a:prstGeom prst="rect">
            <a:avLst/>
          </a:prstGeom>
          <a:gradFill flip="none" rotWithShape="1">
            <a:gsLst>
              <a:gs pos="0">
                <a:schemeClr val="bg1">
                  <a:lumMod val="95000"/>
                  <a:alpha val="0"/>
                </a:schemeClr>
              </a:gs>
              <a:gs pos="100000">
                <a:schemeClr val="bg1">
                  <a:lumMod val="65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Placeholder 1">
            <a:extLst>
              <a:ext uri="{FF2B5EF4-FFF2-40B4-BE49-F238E27FC236}">
                <a16:creationId xmlns:a16="http://schemas.microsoft.com/office/drawing/2014/main" xmlns=""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xmlns=""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xmlns="" id="{58879C91-B77F-4273-9A27-A3535FB889DB}"/>
              </a:ext>
            </a:extLst>
          </p:cNvPr>
          <p:cNvSpPr>
            <a:spLocks noGrp="1"/>
          </p:cNvSpPr>
          <p:nvPr>
            <p:ph type="ftr" sz="quarter" idx="3"/>
          </p:nvPr>
        </p:nvSpPr>
        <p:spPr>
          <a:xfrm>
            <a:off x="432000" y="6361483"/>
            <a:ext cx="5484930" cy="20153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en-US" noProof="0"/>
              <a:t>Add a footer</a:t>
            </a:r>
          </a:p>
        </p:txBody>
      </p:sp>
      <p:sp>
        <p:nvSpPr>
          <p:cNvPr id="6" name="Slide Number Placeholder 5">
            <a:extLst>
              <a:ext uri="{FF2B5EF4-FFF2-40B4-BE49-F238E27FC236}">
                <a16:creationId xmlns:a16="http://schemas.microsoft.com/office/drawing/2014/main" xmlns="" id="{5ECA3099-A94F-4C3E-BC29-780EDD38F722}"/>
              </a:ext>
            </a:extLst>
          </p:cNvPr>
          <p:cNvSpPr>
            <a:spLocks noGrp="1"/>
          </p:cNvSpPr>
          <p:nvPr>
            <p:ph type="sldNum" sz="quarter" idx="4"/>
          </p:nvPr>
        </p:nvSpPr>
        <p:spPr>
          <a:xfrm>
            <a:off x="11727656" y="6277243"/>
            <a:ext cx="464344" cy="400188"/>
          </a:xfrm>
          <a:prstGeom prst="roundRect">
            <a:avLst>
              <a:gd name="adj" fmla="val 9526"/>
            </a:avLst>
          </a:prstGeom>
          <a:gradFill>
            <a:gsLst>
              <a:gs pos="20000">
                <a:schemeClr val="tx1">
                  <a:lumMod val="75000"/>
                  <a:lumOff val="25000"/>
                </a:schemeClr>
              </a:gs>
              <a:gs pos="82000">
                <a:schemeClr val="tx1"/>
              </a:gs>
            </a:gsLst>
            <a:lin ang="3000000" scaled="0"/>
          </a:gradFill>
          <a:ln w="6350">
            <a:solidFill>
              <a:schemeClr val="accent1"/>
            </a:solidFill>
          </a:ln>
        </p:spPr>
        <p:txBody>
          <a:bodyPr vert="horz" lIns="0" tIns="0" rIns="0" bIns="0" rtlCol="0" anchor="ctr"/>
          <a:lstStyle>
            <a:lvl1pPr algn="ctr">
              <a:defRPr sz="1200" i="1">
                <a:solidFill>
                  <a:schemeClr val="bg1"/>
                </a:solidFill>
                <a:latin typeface="Times New Roman" panose="02020603050405020304" pitchFamily="18" charset="0"/>
                <a:cs typeface="Times New Roman" panose="02020603050405020304" pitchFamily="18" charset="0"/>
              </a:defRPr>
            </a:lvl1pPr>
          </a:lstStyle>
          <a:p>
            <a:fld id="{19B51A1E-902D-48AF-9020-955120F399B6}" type="slidenum">
              <a:rPr lang="en-US" noProof="0" smtClean="0"/>
              <a:pPr/>
              <a:t>‹#›</a:t>
            </a:fld>
            <a:endParaRPr lang="en-US" noProof="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62" r:id="rId3"/>
    <p:sldLayoutId id="2147483663" r:id="rId4"/>
    <p:sldLayoutId id="2147483658" r:id="rId5"/>
    <p:sldLayoutId id="2147483665" r:id="rId6"/>
    <p:sldLayoutId id="2147483666" r:id="rId7"/>
    <p:sldLayoutId id="2147483659" r:id="rId8"/>
    <p:sldLayoutId id="2147483660" r:id="rId9"/>
    <p:sldLayoutId id="2147483664" r:id="rId10"/>
    <p:sldLayoutId id="2147483656" r:id="rId11"/>
    <p:sldLayoutId id="2147483657" r:id="rId12"/>
    <p:sldLayoutId id="2147483667" r:id="rId13"/>
    <p:sldLayoutId id="2147483668" r:id="rId14"/>
    <p:sldLayoutId id="2147483650" r:id="rId15"/>
    <p:sldLayoutId id="2147483652" r:id="rId16"/>
    <p:sldLayoutId id="2147483669" r:id="rId17"/>
    <p:sldLayoutId id="2147483671" r:id="rId18"/>
    <p:sldLayoutId id="2147483672" r:id="rId19"/>
    <p:sldLayoutId id="2147483670" r:id="rId20"/>
    <p:sldLayoutId id="2147483673" r:id="rId21"/>
    <p:sldLayoutId id="2147483655" r:id="rId22"/>
  </p:sldLayoutIdLst>
  <p:hf hdr="0" ftr="0" dt="0"/>
  <p:txStyles>
    <p:titleStyle>
      <a:lvl1pPr algn="l" defTabSz="914400" rtl="0" eaLnBrk="1" latinLnBrk="0" hangingPunct="1">
        <a:lnSpc>
          <a:spcPct val="90000"/>
        </a:lnSpc>
        <a:spcBef>
          <a:spcPct val="0"/>
        </a:spcBef>
        <a:buNone/>
        <a:defRPr sz="3200" kern="120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29.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29.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0.svg"/><Relationship Id="rId5" Type="http://schemas.openxmlformats.org/officeDocument/2006/relationships/image" Target="../media/image4.png"/><Relationship Id="rId4" Type="http://schemas.openxmlformats.org/officeDocument/2006/relationships/image" Target="../media/image34.sv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0.svg"/><Relationship Id="rId5" Type="http://schemas.openxmlformats.org/officeDocument/2006/relationships/image" Target="../media/image4.png"/><Relationship Id="rId4" Type="http://schemas.openxmlformats.org/officeDocument/2006/relationships/image" Target="../media/image34.sv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7" Type="http://schemas.openxmlformats.org/officeDocument/2006/relationships/image" Target="../media/image31.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4.sv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7" Type="http://schemas.openxmlformats.org/officeDocument/2006/relationships/image" Target="../media/image31.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4.svg"/></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32.svg"/><Relationship Id="rId4" Type="http://schemas.openxmlformats.org/officeDocument/2006/relationships/image" Target="../media/image34.sv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9.svg"/><Relationship Id="rId5" Type="http://schemas.openxmlformats.org/officeDocument/2006/relationships/image" Target="../media/image3.png"/><Relationship Id="rId4" Type="http://schemas.openxmlformats.org/officeDocument/2006/relationships/image" Target="../media/image41.sv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9.svg"/><Relationship Id="rId5" Type="http://schemas.openxmlformats.org/officeDocument/2006/relationships/image" Target="../media/image3.png"/><Relationship Id="rId4" Type="http://schemas.openxmlformats.org/officeDocument/2006/relationships/image" Target="../media/image41.sv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9.svg"/><Relationship Id="rId5" Type="http://schemas.openxmlformats.org/officeDocument/2006/relationships/image" Target="../media/image3.png"/><Relationship Id="rId4" Type="http://schemas.openxmlformats.org/officeDocument/2006/relationships/image" Target="../media/image41.svg"/></Relationships>
</file>

<file path=ppt/slides/_rels/slide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30.sv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30.sv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41.svg"/><Relationship Id="rId7" Type="http://schemas.openxmlformats.org/officeDocument/2006/relationships/image" Target="../media/image31.sv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1.svg"/><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image" Target="../media/image5.png"/><Relationship Id="rId4" Type="http://schemas.openxmlformats.org/officeDocument/2006/relationships/image" Target="../media/image41.svg"/></Relationships>
</file>

<file path=ppt/slides/_rels/slide24.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32.sv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12" Type="http://schemas.openxmlformats.org/officeDocument/2006/relationships/image" Target="../media/image11.sv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12" Type="http://schemas.openxmlformats.org/officeDocument/2006/relationships/image" Target="../media/image11.sv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7" Type="http://schemas.openxmlformats.org/officeDocument/2006/relationships/image" Target="../media/image17.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22.svg"/></Relationships>
</file>

<file path=ppt/slides/_rels/slide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4.svg"/></Relationships>
</file>

<file path=ppt/slides/_rels/slide6.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image" Target="../media/image29.sv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image" Target="../media/image29.sv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30.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8.svg"/><Relationship Id="rId7" Type="http://schemas.openxmlformats.org/officeDocument/2006/relationships/image" Target="../media/image31.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32.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D0CFD297-0903-4991-BDE7-BBB49442C05E}"/>
              </a:ext>
            </a:extLst>
          </p:cNvPr>
          <p:cNvSpPr txBox="1"/>
          <p:nvPr/>
        </p:nvSpPr>
        <p:spPr>
          <a:xfrm>
            <a:off x="357460" y="3576360"/>
            <a:ext cx="11519452" cy="3016210"/>
          </a:xfrm>
          <a:prstGeom prst="rect">
            <a:avLst/>
          </a:prstGeom>
          <a:noFill/>
        </p:spPr>
        <p:txBody>
          <a:bodyPr wrap="square" rtlCol="0">
            <a:spAutoFit/>
          </a:bodyPr>
          <a:lstStyle/>
          <a:p>
            <a:pPr algn="ctr"/>
            <a:r>
              <a:rPr lang="en-US" sz="3500" b="1" smtClean="0">
                <a:solidFill>
                  <a:schemeClr val="accent1">
                    <a:lumMod val="50000"/>
                  </a:schemeClr>
                </a:solidFill>
                <a:latin typeface="Arial" panose="020B0604020202020204" pitchFamily="34" charset="0"/>
                <a:cs typeface="Arial" panose="020B0604020202020204" pitchFamily="34" charset="0"/>
              </a:rPr>
              <a:t>SƠ KẾT CÔNG TÁC THÔNG TIN VÀ TRUYỀN THÔNG 6 THÁNG ĐẦU </a:t>
            </a:r>
            <a:r>
              <a:rPr lang="en-US" sz="3500" b="1">
                <a:solidFill>
                  <a:schemeClr val="accent1">
                    <a:lumMod val="50000"/>
                  </a:schemeClr>
                </a:solidFill>
                <a:latin typeface="Arial" panose="020B0604020202020204" pitchFamily="34" charset="0"/>
                <a:cs typeface="Arial" panose="020B0604020202020204" pitchFamily="34" charset="0"/>
              </a:rPr>
              <a:t>NĂM </a:t>
            </a:r>
            <a:r>
              <a:rPr lang="en-US" sz="3500" b="1" smtClean="0">
                <a:solidFill>
                  <a:schemeClr val="accent1">
                    <a:lumMod val="50000"/>
                  </a:schemeClr>
                </a:solidFill>
                <a:latin typeface="Arial" panose="020B0604020202020204" pitchFamily="34" charset="0"/>
                <a:cs typeface="Arial" panose="020B0604020202020204" pitchFamily="34" charset="0"/>
              </a:rPr>
              <a:t>2022</a:t>
            </a:r>
            <a:endParaRPr lang="en-US" sz="3500" b="1">
              <a:solidFill>
                <a:schemeClr val="accent1">
                  <a:lumMod val="50000"/>
                </a:schemeClr>
              </a:solidFill>
              <a:latin typeface="Arial" panose="020B0604020202020204" pitchFamily="34" charset="0"/>
              <a:cs typeface="Arial" panose="020B0604020202020204" pitchFamily="34" charset="0"/>
            </a:endParaRPr>
          </a:p>
          <a:p>
            <a:pPr algn="ctr"/>
            <a:endParaRPr lang="en-US" sz="2000" b="1" smtClean="0">
              <a:solidFill>
                <a:schemeClr val="accent1">
                  <a:lumMod val="50000"/>
                </a:schemeClr>
              </a:solidFill>
              <a:latin typeface="Arial" panose="020B0604020202020204" pitchFamily="34" charset="0"/>
              <a:cs typeface="Arial" panose="020B0604020202020204" pitchFamily="34" charset="0"/>
            </a:endParaRPr>
          </a:p>
          <a:p>
            <a:pPr algn="ctr"/>
            <a:endParaRPr lang="en-US" sz="2000" b="1">
              <a:solidFill>
                <a:schemeClr val="accent1">
                  <a:lumMod val="50000"/>
                </a:schemeClr>
              </a:solidFill>
              <a:latin typeface="Arial" panose="020B0604020202020204" pitchFamily="34" charset="0"/>
              <a:cs typeface="Arial" panose="020B0604020202020204" pitchFamily="34" charset="0"/>
            </a:endParaRPr>
          </a:p>
          <a:p>
            <a:pPr algn="ctr"/>
            <a:endParaRPr lang="en-US" sz="2000" b="1" smtClean="0">
              <a:solidFill>
                <a:schemeClr val="accent1">
                  <a:lumMod val="50000"/>
                </a:schemeClr>
              </a:solidFill>
              <a:latin typeface="Arial" panose="020B0604020202020204" pitchFamily="34" charset="0"/>
              <a:cs typeface="Arial" panose="020B0604020202020204" pitchFamily="34" charset="0"/>
            </a:endParaRPr>
          </a:p>
          <a:p>
            <a:pPr algn="ctr"/>
            <a:endParaRPr lang="en-US" sz="2000" b="1" smtClean="0">
              <a:solidFill>
                <a:schemeClr val="accent1">
                  <a:lumMod val="50000"/>
                </a:schemeClr>
              </a:solidFill>
              <a:latin typeface="Arial" panose="020B0604020202020204" pitchFamily="34" charset="0"/>
              <a:cs typeface="Arial" panose="020B0604020202020204" pitchFamily="34" charset="0"/>
            </a:endParaRPr>
          </a:p>
          <a:p>
            <a:pPr algn="ctr"/>
            <a:endParaRPr lang="en-US" sz="2000" b="1" smtClean="0">
              <a:solidFill>
                <a:schemeClr val="accent1">
                  <a:lumMod val="50000"/>
                </a:schemeClr>
              </a:solidFill>
              <a:latin typeface="Arial" panose="020B0604020202020204" pitchFamily="34" charset="0"/>
              <a:cs typeface="Arial" panose="020B0604020202020204" pitchFamily="34" charset="0"/>
            </a:endParaRPr>
          </a:p>
          <a:p>
            <a:pPr algn="ctr"/>
            <a:r>
              <a:rPr lang="en-US" sz="2000" b="1" i="1" smtClean="0">
                <a:solidFill>
                  <a:schemeClr val="accent1">
                    <a:lumMod val="50000"/>
                  </a:schemeClr>
                </a:solidFill>
                <a:latin typeface="Arial" pitchFamily="34" charset="0"/>
                <a:cs typeface="Arial" pitchFamily="34" charset="0"/>
              </a:rPr>
              <a:t>Bắc Kạn, ngày 07 tháng 7 năm 2022</a:t>
            </a:r>
            <a:endParaRPr lang="en-US" sz="2000" b="1" i="1">
              <a:solidFill>
                <a:schemeClr val="accent1">
                  <a:lumMod val="50000"/>
                </a:schemeClr>
              </a:solidFill>
              <a:latin typeface="Arial" pitchFamily="34" charset="0"/>
              <a:cs typeface="Arial" pitchFamily="34" charset="0"/>
            </a:endParaRPr>
          </a:p>
        </p:txBody>
      </p:sp>
      <p:cxnSp>
        <p:nvCxnSpPr>
          <p:cNvPr id="11" name="Straight Connector 10">
            <a:extLst>
              <a:ext uri="{FF2B5EF4-FFF2-40B4-BE49-F238E27FC236}">
                <a16:creationId xmlns:a16="http://schemas.microsoft.com/office/drawing/2014/main" xmlns="" id="{C113099F-EC55-45FC-9BB3-94FCA40D50BD}"/>
              </a:ext>
            </a:extLst>
          </p:cNvPr>
          <p:cNvCxnSpPr/>
          <p:nvPr/>
        </p:nvCxnSpPr>
        <p:spPr>
          <a:xfrm>
            <a:off x="5104296" y="4810997"/>
            <a:ext cx="2025780" cy="0"/>
          </a:xfrm>
          <a:prstGeom prst="line">
            <a:avLst/>
          </a:prstGeom>
          <a:ln>
            <a:solidFill>
              <a:schemeClr val="accent1">
                <a:lumMod val="50000"/>
              </a:schemeClr>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xmlns="" id="{93805644-243D-4BD0-AE42-D0EE51C03134}"/>
              </a:ext>
            </a:extLst>
          </p:cNvPr>
          <p:cNvSpPr/>
          <p:nvPr/>
        </p:nvSpPr>
        <p:spPr>
          <a:xfrm>
            <a:off x="11518900" y="6108700"/>
            <a:ext cx="584200" cy="7493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8C56BCC8-1C55-42B5-BB0A-704D1DA4686C}"/>
              </a:ext>
            </a:extLst>
          </p:cNvPr>
          <p:cNvSpPr txBox="1"/>
          <p:nvPr/>
        </p:nvSpPr>
        <p:spPr>
          <a:xfrm>
            <a:off x="887147" y="574444"/>
            <a:ext cx="10124290" cy="1200329"/>
          </a:xfrm>
          <a:prstGeom prst="rect">
            <a:avLst/>
          </a:prstGeom>
          <a:noFill/>
        </p:spPr>
        <p:txBody>
          <a:bodyPr wrap="square" rtlCol="0">
            <a:spAutoFit/>
          </a:bodyPr>
          <a:lstStyle/>
          <a:p>
            <a:pPr algn="ctr"/>
            <a:r>
              <a:rPr lang="en-US" sz="2400" smtClean="0">
                <a:solidFill>
                  <a:schemeClr val="accent1">
                    <a:lumMod val="50000"/>
                  </a:schemeClr>
                </a:solidFill>
                <a:latin typeface="Arial" pitchFamily="34" charset="0"/>
                <a:cs typeface="Arial" pitchFamily="34" charset="0"/>
              </a:rPr>
              <a:t>UBND TỈNH BẮC KẠN</a:t>
            </a:r>
          </a:p>
          <a:p>
            <a:pPr algn="ctr"/>
            <a:r>
              <a:rPr lang="en-US" sz="2400" b="1" smtClean="0">
                <a:solidFill>
                  <a:schemeClr val="accent1">
                    <a:lumMod val="50000"/>
                  </a:schemeClr>
                </a:solidFill>
                <a:latin typeface="Arial" pitchFamily="34" charset="0"/>
                <a:cs typeface="Arial" pitchFamily="34" charset="0"/>
              </a:rPr>
              <a:t>SỞ THÔNG TIN VÀ TRUYỀN THÔNG</a:t>
            </a:r>
          </a:p>
          <a:p>
            <a:pPr algn="ctr"/>
            <a:endParaRPr lang="en-US" sz="2400" b="1">
              <a:solidFill>
                <a:schemeClr val="accent1">
                  <a:lumMod val="50000"/>
                </a:schemeClr>
              </a:solidFill>
              <a:latin typeface="Arial" pitchFamily="34" charset="0"/>
              <a:cs typeface="Arial" pitchFamily="34" charset="0"/>
            </a:endParaRPr>
          </a:p>
        </p:txBody>
      </p:sp>
      <p:cxnSp>
        <p:nvCxnSpPr>
          <p:cNvPr id="4" name="Straight Connector 3"/>
          <p:cNvCxnSpPr/>
          <p:nvPr/>
        </p:nvCxnSpPr>
        <p:spPr>
          <a:xfrm>
            <a:off x="5125044" y="1403806"/>
            <a:ext cx="1700011" cy="0"/>
          </a:xfrm>
          <a:prstGeom prst="line">
            <a:avLst/>
          </a:prstGeom>
          <a:ln>
            <a:solidFill>
              <a:srgbClr val="0F6575"/>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8546" y="1525303"/>
            <a:ext cx="2143320" cy="1973781"/>
          </a:xfrm>
          <a:prstGeom prst="rect">
            <a:avLst/>
          </a:prstGeom>
        </p:spPr>
      </p:pic>
    </p:spTree>
    <p:extLst>
      <p:ext uri="{BB962C8B-B14F-4D97-AF65-F5344CB8AC3E}">
        <p14:creationId xmlns:p14="http://schemas.microsoft.com/office/powerpoint/2010/main" val="389996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55248"/>
            <a:ext cx="6118361" cy="432000"/>
          </a:xfrm>
        </p:spPr>
        <p:txBody>
          <a:bodyPr/>
          <a:lstStyle/>
          <a:p>
            <a:r>
              <a:rPr lang="en-US" sz="4000" b="1" smtClean="0">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581" y="6343091"/>
            <a:ext cx="464344" cy="400188"/>
          </a:xfrm>
        </p:spPr>
        <p:txBody>
          <a:bodyPr/>
          <a:lstStyle/>
          <a:p>
            <a:fld id="{19B51A1E-902D-48AF-9020-955120F399B6}" type="slidenum">
              <a:rPr lang="en-US" smtClean="0"/>
              <a:pPr/>
              <a:t>10</a:t>
            </a:fld>
            <a:endParaRPr lang="en-US"/>
          </a:p>
        </p:txBody>
      </p:sp>
      <p:pic>
        <p:nvPicPr>
          <p:cNvPr id="33"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91248" y="193197"/>
            <a:ext cx="707675" cy="707675"/>
          </a:xfrm>
          <a:prstGeom prst="rect">
            <a:avLst/>
          </a:prstGeom>
        </p:spPr>
      </p:pic>
      <p:sp>
        <p:nvSpPr>
          <p:cNvPr id="3" name="TextBox 2">
            <a:extLst>
              <a:ext uri="{FF2B5EF4-FFF2-40B4-BE49-F238E27FC236}">
                <a16:creationId xmlns:a16="http://schemas.microsoft.com/office/drawing/2014/main" xmlns="" id="{AD5F9F53-3BC0-4EC8-8AEE-7406B6A9B85C}"/>
              </a:ext>
            </a:extLst>
          </p:cNvPr>
          <p:cNvSpPr txBox="1"/>
          <p:nvPr/>
        </p:nvSpPr>
        <p:spPr>
          <a:xfrm>
            <a:off x="914773" y="1139141"/>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4" name="Graphic 3" descr="Bar graph with upward trend">
            <a:extLst>
              <a:ext uri="{FF2B5EF4-FFF2-40B4-BE49-F238E27FC236}">
                <a16:creationId xmlns:a16="http://schemas.microsoft.com/office/drawing/2014/main" xmlns="" id="{C2BEF5D5-A30A-48A7-B055-9108C31F5D97}"/>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00939" y="1090767"/>
            <a:ext cx="536370" cy="5363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165172644"/>
              </p:ext>
            </p:extLst>
          </p:nvPr>
        </p:nvGraphicFramePr>
        <p:xfrm>
          <a:off x="1098923" y="1627137"/>
          <a:ext cx="10121100" cy="4588905"/>
        </p:xfrm>
        <a:graphic>
          <a:graphicData uri="http://schemas.openxmlformats.org/drawingml/2006/table">
            <a:tbl>
              <a:tblPr firstRow="1" bandRow="1">
                <a:tableStyleId>{6E25E649-3F16-4E02-A733-19D2CDBF48F0}</a:tableStyleId>
              </a:tblPr>
              <a:tblGrid>
                <a:gridCol w="7365021"/>
                <a:gridCol w="2756079"/>
              </a:tblGrid>
              <a:tr h="7761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i="0" kern="1200" spc="0" baseline="0" smtClean="0">
                          <a:solidFill>
                            <a:schemeClr val="dk1"/>
                          </a:solidFill>
                          <a:effectLst/>
                          <a:latin typeface="+mn-lt"/>
                          <a:ea typeface="+mn-ea"/>
                          <a:cs typeface="+mn-cs"/>
                        </a:rPr>
                        <a:t>Tỷ </a:t>
                      </a:r>
                      <a:r>
                        <a:rPr lang="en-US" sz="2000" b="1" i="0" kern="1200" spc="0" baseline="0" err="1" smtClean="0">
                          <a:solidFill>
                            <a:schemeClr val="dk1"/>
                          </a:solidFill>
                          <a:effectLst/>
                          <a:latin typeface="+mn-lt"/>
                          <a:ea typeface="+mn-ea"/>
                          <a:cs typeface="+mn-cs"/>
                        </a:rPr>
                        <a:t>lệ</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cung</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cấp</a:t>
                      </a:r>
                      <a:r>
                        <a:rPr lang="en-US" sz="2000" b="1" i="0" kern="1200" spc="0" baseline="0" smtClean="0">
                          <a:solidFill>
                            <a:schemeClr val="dk1"/>
                          </a:solidFill>
                          <a:effectLst/>
                          <a:latin typeface="+mn-lt"/>
                          <a:ea typeface="+mn-ea"/>
                          <a:cs typeface="+mn-cs"/>
                        </a:rPr>
                        <a:t> DVCTT </a:t>
                      </a:r>
                      <a:r>
                        <a:rPr lang="en-US" sz="2000" b="1" i="0" kern="1200" spc="0" baseline="0" err="1" smtClean="0">
                          <a:solidFill>
                            <a:schemeClr val="dk1"/>
                          </a:solidFill>
                          <a:effectLst/>
                          <a:latin typeface="+mn-lt"/>
                          <a:ea typeface="+mn-ea"/>
                          <a:cs typeface="+mn-cs"/>
                        </a:rPr>
                        <a:t>mức</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độ</a:t>
                      </a:r>
                      <a:r>
                        <a:rPr lang="en-US" sz="2000" b="1" i="0" kern="1200" spc="0" baseline="0" smtClean="0">
                          <a:solidFill>
                            <a:schemeClr val="dk1"/>
                          </a:solidFill>
                          <a:effectLst/>
                          <a:latin typeface="+mn-lt"/>
                          <a:ea typeface="+mn-ea"/>
                          <a:cs typeface="+mn-cs"/>
                        </a:rPr>
                        <a:t>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4400" b="1" kern="1200" smtClean="0">
                          <a:solidFill>
                            <a:schemeClr val="dk1"/>
                          </a:solidFill>
                          <a:latin typeface="+mn-lt"/>
                          <a:ea typeface="+mn-ea"/>
                          <a:cs typeface="+mn-cs"/>
                        </a:rPr>
                        <a:t>69%</a:t>
                      </a:r>
                      <a:endParaRPr lang="en-US" sz="4400" b="1"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625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i="0" kern="1200" spc="0" baseline="0" smtClean="0">
                          <a:solidFill>
                            <a:schemeClr val="dk1"/>
                          </a:solidFill>
                          <a:effectLst/>
                          <a:latin typeface="+mn-lt"/>
                          <a:ea typeface="+mn-ea"/>
                          <a:cs typeface="+mn-cs"/>
                        </a:rPr>
                        <a:t>Tỷ </a:t>
                      </a:r>
                      <a:r>
                        <a:rPr lang="en-US" sz="2000" b="1" i="0" kern="1200" spc="0" baseline="0" err="1" smtClean="0">
                          <a:solidFill>
                            <a:schemeClr val="dk1"/>
                          </a:solidFill>
                          <a:effectLst/>
                          <a:latin typeface="+mn-lt"/>
                          <a:ea typeface="+mn-ea"/>
                          <a:cs typeface="+mn-cs"/>
                        </a:rPr>
                        <a:t>lệ</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hồ</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sơ</a:t>
                      </a:r>
                      <a:r>
                        <a:rPr lang="en-US" sz="2000" b="1" i="0" kern="1200" spc="0" baseline="0" smtClean="0">
                          <a:solidFill>
                            <a:schemeClr val="dk1"/>
                          </a:solidFill>
                          <a:effectLst/>
                          <a:latin typeface="+mn-lt"/>
                          <a:ea typeface="+mn-ea"/>
                          <a:cs typeface="+mn-cs"/>
                        </a:rPr>
                        <a:t> TTHC </a:t>
                      </a:r>
                      <a:r>
                        <a:rPr lang="en-US" sz="2000" b="1" i="0" kern="1200" spc="0" baseline="0" err="1" smtClean="0">
                          <a:solidFill>
                            <a:schemeClr val="dk1"/>
                          </a:solidFill>
                          <a:effectLst/>
                          <a:latin typeface="+mn-lt"/>
                          <a:ea typeface="+mn-ea"/>
                          <a:cs typeface="+mn-cs"/>
                        </a:rPr>
                        <a:t>phát</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sinh</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trực</a:t>
                      </a:r>
                      <a:r>
                        <a:rPr lang="en-US" sz="2000" b="1" i="0" kern="1200" spc="0" baseline="0" smtClean="0">
                          <a:solidFill>
                            <a:schemeClr val="dk1"/>
                          </a:solidFill>
                          <a:effectLst/>
                          <a:latin typeface="+mn-lt"/>
                          <a:ea typeface="+mn-ea"/>
                          <a:cs typeface="+mn-cs"/>
                        </a:rPr>
                        <a:t> </a:t>
                      </a:r>
                      <a:r>
                        <a:rPr lang="en-US" sz="2000" b="1" i="0" kern="1200" spc="0" baseline="0" err="1" smtClean="0">
                          <a:solidFill>
                            <a:schemeClr val="dk1"/>
                          </a:solidFill>
                          <a:effectLst/>
                          <a:latin typeface="+mn-lt"/>
                          <a:ea typeface="+mn-ea"/>
                          <a:cs typeface="+mn-cs"/>
                        </a:rPr>
                        <a:t>tuyến</a:t>
                      </a:r>
                      <a:endParaRPr lang="en-US" sz="2000" b="1" i="0" kern="1200" spc="0" baseline="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400" b="1" kern="1200" smtClean="0">
                          <a:solidFill>
                            <a:schemeClr val="dk1"/>
                          </a:solidFill>
                          <a:latin typeface="+mn-lt"/>
                          <a:ea typeface="+mn-ea"/>
                          <a:cs typeface="+mn-cs"/>
                        </a:rPr>
                        <a:t>30,9%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625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i="0" kern="1200" spc="0" baseline="0" smtClean="0">
                          <a:ln w="0"/>
                          <a:solidFill>
                            <a:schemeClr val="dk1"/>
                          </a:solidFill>
                          <a:effectLst/>
                          <a:latin typeface="+mn-lt"/>
                          <a:ea typeface="+mn-ea"/>
                          <a:cs typeface="+mn-cs"/>
                        </a:rPr>
                        <a:t>Tỷ lệ trao đổi văn bản dưới dạng điện tử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4400" b="1" kern="1200" smtClean="0">
                          <a:solidFill>
                            <a:schemeClr val="dk1"/>
                          </a:solidFill>
                          <a:latin typeface="+mn-lt"/>
                          <a:ea typeface="+mn-ea"/>
                          <a:cs typeface="+mn-cs"/>
                        </a:rPr>
                        <a:t>100%</a:t>
                      </a:r>
                      <a:endParaRPr lang="en-US" sz="4400" b="1"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62561">
                <a:tc>
                  <a:txBody>
                    <a:bodyPr/>
                    <a:lstStyle/>
                    <a:p>
                      <a:pPr algn="just">
                        <a:spcBef>
                          <a:spcPts val="0"/>
                        </a:spcBef>
                        <a:spcAft>
                          <a:spcPts val="0"/>
                        </a:spcAft>
                      </a:pPr>
                      <a:r>
                        <a:rPr lang="en-US" sz="2000" b="1" i="0" spc="0" baseline="0" smtClean="0">
                          <a:ln w="0"/>
                          <a:effectLst/>
                        </a:rPr>
                        <a:t>Tỷ lệ sử dụng thư điện tử công vụ</a:t>
                      </a:r>
                      <a:endParaRPr lang="en-US" sz="2000" b="1" i="0" spc="0" baseline="0">
                        <a:ln w="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4400" b="1" kern="1200" smtClean="0">
                          <a:solidFill>
                            <a:schemeClr val="dk1"/>
                          </a:solidFill>
                          <a:latin typeface="+mn-lt"/>
                          <a:ea typeface="+mn-ea"/>
                          <a:cs typeface="+mn-cs"/>
                        </a:rPr>
                        <a:t>90%</a:t>
                      </a:r>
                      <a:endParaRPr lang="en-US" sz="4400" b="1"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625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i="0" spc="0" baseline="0" smtClean="0">
                          <a:ln w="0"/>
                          <a:effectLst/>
                        </a:rPr>
                        <a:t>Tỷ lệ cán bộ, công chức lãnh đạo các cơ quan Nhà nước, Ủy ban MTTQ và các hội, đoàn thể được cấp chứng thư số chuyên dùng.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4400" b="1" kern="1200" smtClean="0">
                          <a:solidFill>
                            <a:schemeClr val="dk1"/>
                          </a:solidFill>
                          <a:latin typeface="+mn-lt"/>
                          <a:ea typeface="+mn-ea"/>
                          <a:cs typeface="+mn-cs"/>
                        </a:rPr>
                        <a:t>100%</a:t>
                      </a:r>
                      <a:endParaRPr lang="en-US" sz="4400" b="1"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625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i="0" spc="0" baseline="0" err="1" smtClean="0">
                          <a:ln w="0"/>
                          <a:effectLst/>
                        </a:rPr>
                        <a:t>Tỷ</a:t>
                      </a:r>
                      <a:r>
                        <a:rPr lang="en-US" sz="2000" b="1" i="0" spc="0" baseline="0" smtClean="0">
                          <a:ln w="0"/>
                          <a:effectLst/>
                        </a:rPr>
                        <a:t> </a:t>
                      </a:r>
                      <a:r>
                        <a:rPr lang="en-US" sz="2000" b="1" i="0" spc="0" baseline="0" err="1" smtClean="0">
                          <a:ln w="0"/>
                          <a:effectLst/>
                        </a:rPr>
                        <a:t>lệ</a:t>
                      </a:r>
                      <a:r>
                        <a:rPr lang="en-US" sz="2000" b="1" i="0" spc="0" baseline="0" smtClean="0">
                          <a:ln w="0"/>
                          <a:effectLst/>
                        </a:rPr>
                        <a:t> </a:t>
                      </a:r>
                      <a:r>
                        <a:rPr lang="en-US" sz="2000" b="1" i="0" spc="0" baseline="0" err="1" smtClean="0">
                          <a:ln w="0"/>
                          <a:effectLst/>
                        </a:rPr>
                        <a:t>cuộc</a:t>
                      </a:r>
                      <a:r>
                        <a:rPr lang="en-US" sz="2000" b="1" i="0" spc="0" baseline="0" smtClean="0">
                          <a:ln w="0"/>
                          <a:effectLst/>
                        </a:rPr>
                        <a:t> </a:t>
                      </a:r>
                      <a:r>
                        <a:rPr lang="en-US" sz="2000" b="1" i="0" spc="0" baseline="0" err="1" smtClean="0">
                          <a:ln w="0"/>
                          <a:effectLst/>
                        </a:rPr>
                        <a:t>họp</a:t>
                      </a:r>
                      <a:r>
                        <a:rPr lang="en-US" sz="2000" b="1" i="0" spc="0" baseline="0" smtClean="0">
                          <a:ln w="0"/>
                          <a:effectLst/>
                        </a:rPr>
                        <a:t> </a:t>
                      </a:r>
                      <a:r>
                        <a:rPr lang="en-US" sz="2000" b="1" i="0" spc="0" baseline="0" err="1" smtClean="0">
                          <a:ln w="0"/>
                          <a:effectLst/>
                        </a:rPr>
                        <a:t>cấp</a:t>
                      </a:r>
                      <a:r>
                        <a:rPr lang="en-US" sz="2000" b="1" i="0" spc="0" baseline="0" smtClean="0">
                          <a:ln w="0"/>
                          <a:effectLst/>
                        </a:rPr>
                        <a:t> </a:t>
                      </a:r>
                      <a:r>
                        <a:rPr lang="en-US" sz="2000" b="1" i="0" spc="0" baseline="0" err="1" smtClean="0">
                          <a:ln w="0"/>
                          <a:effectLst/>
                        </a:rPr>
                        <a:t>ủy</a:t>
                      </a:r>
                      <a:r>
                        <a:rPr lang="en-US" sz="2000" b="1" i="0" spc="0" baseline="0" smtClean="0">
                          <a:ln w="0"/>
                          <a:effectLst/>
                        </a:rPr>
                        <a:t>, </a:t>
                      </a:r>
                      <a:r>
                        <a:rPr lang="en-US" sz="2000" b="1" i="0" spc="0" baseline="0" err="1" smtClean="0">
                          <a:ln w="0"/>
                          <a:effectLst/>
                        </a:rPr>
                        <a:t>chính</a:t>
                      </a:r>
                      <a:r>
                        <a:rPr lang="en-US" sz="2000" b="1" i="0" spc="0" baseline="0" smtClean="0">
                          <a:ln w="0"/>
                          <a:effectLst/>
                        </a:rPr>
                        <a:t> </a:t>
                      </a:r>
                      <a:r>
                        <a:rPr lang="en-US" sz="2000" b="1" i="0" spc="0" baseline="0" err="1" smtClean="0">
                          <a:ln w="0"/>
                          <a:effectLst/>
                        </a:rPr>
                        <a:t>quyền</a:t>
                      </a:r>
                      <a:r>
                        <a:rPr lang="en-US" sz="2000" b="1" i="0" spc="0" baseline="0" smtClean="0">
                          <a:ln w="0"/>
                          <a:effectLst/>
                        </a:rPr>
                        <a:t>, </a:t>
                      </a:r>
                      <a:r>
                        <a:rPr lang="en-US" sz="2000" b="1" i="0" spc="0" baseline="0" err="1" smtClean="0">
                          <a:ln w="0"/>
                          <a:effectLst/>
                        </a:rPr>
                        <a:t>đoàn</a:t>
                      </a:r>
                      <a:r>
                        <a:rPr lang="en-US" sz="2000" b="1" i="0" spc="0" baseline="0" smtClean="0">
                          <a:ln w="0"/>
                          <a:effectLst/>
                        </a:rPr>
                        <a:t> </a:t>
                      </a:r>
                      <a:r>
                        <a:rPr lang="en-US" sz="2000" b="1" i="0" spc="0" baseline="0" err="1" smtClean="0">
                          <a:ln w="0"/>
                          <a:effectLst/>
                        </a:rPr>
                        <a:t>thể</a:t>
                      </a:r>
                      <a:r>
                        <a:rPr lang="en-US" sz="2000" b="1" i="0" spc="0" baseline="0" smtClean="0">
                          <a:ln w="0"/>
                          <a:effectLst/>
                        </a:rPr>
                        <a:t> (</a:t>
                      </a:r>
                      <a:r>
                        <a:rPr lang="en-US" sz="2000" b="1" i="0" spc="0" baseline="0" err="1" smtClean="0">
                          <a:ln w="0"/>
                          <a:effectLst/>
                        </a:rPr>
                        <a:t>trừ</a:t>
                      </a:r>
                      <a:r>
                        <a:rPr lang="en-US" sz="2000" b="1" i="0" spc="0" baseline="0" smtClean="0">
                          <a:ln w="0"/>
                          <a:effectLst/>
                        </a:rPr>
                        <a:t> </a:t>
                      </a:r>
                      <a:r>
                        <a:rPr lang="en-US" sz="2000" b="1" i="0" spc="0" baseline="0" err="1" smtClean="0">
                          <a:ln w="0"/>
                          <a:effectLst/>
                        </a:rPr>
                        <a:t>cuộc</a:t>
                      </a:r>
                      <a:r>
                        <a:rPr lang="en-US" sz="2000" b="1" i="0" spc="0" baseline="0" smtClean="0">
                          <a:ln w="0"/>
                          <a:effectLst/>
                        </a:rPr>
                        <a:t> </a:t>
                      </a:r>
                      <a:r>
                        <a:rPr lang="en-US" sz="2000" b="1" i="0" spc="0" baseline="0" err="1" smtClean="0">
                          <a:ln w="0"/>
                          <a:effectLst/>
                        </a:rPr>
                        <a:t>họp</a:t>
                      </a:r>
                      <a:r>
                        <a:rPr lang="en-US" sz="2000" b="1" i="0" spc="0" baseline="0" smtClean="0">
                          <a:ln w="0"/>
                          <a:effectLst/>
                        </a:rPr>
                        <a:t> </a:t>
                      </a:r>
                      <a:r>
                        <a:rPr lang="en-US" sz="2000" b="1" i="0" spc="0" baseline="0" err="1" smtClean="0">
                          <a:ln w="0"/>
                          <a:effectLst/>
                        </a:rPr>
                        <a:t>mật</a:t>
                      </a:r>
                      <a:r>
                        <a:rPr lang="en-US" sz="2000" b="1" i="0" spc="0" baseline="0" smtClean="0">
                          <a:ln w="0"/>
                          <a:effectLst/>
                        </a:rPr>
                        <a:t>) </a:t>
                      </a:r>
                      <a:r>
                        <a:rPr lang="en-US" sz="2000" b="1" i="0" spc="0" baseline="0" err="1" smtClean="0">
                          <a:ln w="0"/>
                          <a:effectLst/>
                        </a:rPr>
                        <a:t>được</a:t>
                      </a:r>
                      <a:r>
                        <a:rPr lang="en-US" sz="2000" b="1" i="0" spc="0" baseline="0" smtClean="0">
                          <a:ln w="0"/>
                          <a:effectLst/>
                        </a:rPr>
                        <a:t> </a:t>
                      </a:r>
                      <a:r>
                        <a:rPr lang="en-US" sz="2000" b="1" i="0" spc="0" baseline="0" err="1" smtClean="0">
                          <a:ln w="0"/>
                          <a:effectLst/>
                        </a:rPr>
                        <a:t>tổ</a:t>
                      </a:r>
                      <a:r>
                        <a:rPr lang="en-US" sz="2000" b="1" i="0" spc="0" baseline="0" smtClean="0">
                          <a:ln w="0"/>
                          <a:effectLst/>
                        </a:rPr>
                        <a:t> </a:t>
                      </a:r>
                      <a:r>
                        <a:rPr lang="en-US" sz="2000" b="1" i="0" spc="0" baseline="0" err="1" smtClean="0">
                          <a:ln w="0"/>
                          <a:effectLst/>
                        </a:rPr>
                        <a:t>chức</a:t>
                      </a:r>
                      <a:r>
                        <a:rPr lang="en-US" sz="2000" b="1" i="0" spc="0" baseline="0" smtClean="0">
                          <a:ln w="0"/>
                          <a:effectLst/>
                        </a:rPr>
                        <a:t> </a:t>
                      </a:r>
                      <a:r>
                        <a:rPr lang="en-US" sz="2000" b="1" i="0" spc="0" baseline="0" err="1" smtClean="0">
                          <a:ln w="0"/>
                          <a:effectLst/>
                        </a:rPr>
                        <a:t>trực</a:t>
                      </a:r>
                      <a:r>
                        <a:rPr lang="en-US" sz="2000" b="1" i="0" spc="0" baseline="0" smtClean="0">
                          <a:ln w="0"/>
                          <a:effectLst/>
                        </a:rPr>
                        <a:t> </a:t>
                      </a:r>
                      <a:r>
                        <a:rPr lang="en-US" sz="2000" b="1" i="0" spc="0" baseline="0" err="1" smtClean="0">
                          <a:ln w="0"/>
                          <a:effectLst/>
                        </a:rPr>
                        <a:t>tuyến</a:t>
                      </a:r>
                      <a:r>
                        <a:rPr lang="en-US" sz="2000" b="1" i="0" spc="0" baseline="0" smtClean="0">
                          <a:effectLst/>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4400" b="1" kern="1200" smtClean="0">
                          <a:solidFill>
                            <a:schemeClr val="dk1"/>
                          </a:solidFill>
                          <a:latin typeface="+mn-lt"/>
                          <a:ea typeface="+mn-ea"/>
                          <a:cs typeface="+mn-cs"/>
                        </a:rPr>
                        <a:t>40%</a:t>
                      </a:r>
                      <a:endParaRPr lang="en-US" sz="4400" b="1" kern="120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36808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55248"/>
            <a:ext cx="6118361" cy="432000"/>
          </a:xfrm>
        </p:spPr>
        <p:txBody>
          <a:bodyPr/>
          <a:lstStyle/>
          <a:p>
            <a:r>
              <a:rPr lang="en-US" sz="4000" b="1" smtClean="0">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581" y="6343091"/>
            <a:ext cx="464344" cy="400188"/>
          </a:xfrm>
        </p:spPr>
        <p:txBody>
          <a:bodyPr/>
          <a:lstStyle/>
          <a:p>
            <a:fld id="{19B51A1E-902D-48AF-9020-955120F399B6}" type="slidenum">
              <a:rPr lang="en-US" smtClean="0"/>
              <a:pPr/>
              <a:t>11</a:t>
            </a:fld>
            <a:endParaRPr lang="en-US"/>
          </a:p>
        </p:txBody>
      </p:sp>
      <p:pic>
        <p:nvPicPr>
          <p:cNvPr id="33"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91248" y="193197"/>
            <a:ext cx="707675" cy="707675"/>
          </a:xfrm>
          <a:prstGeom prst="rect">
            <a:avLst/>
          </a:prstGeom>
        </p:spPr>
      </p:pic>
      <p:sp>
        <p:nvSpPr>
          <p:cNvPr id="3" name="TextBox 2">
            <a:extLst>
              <a:ext uri="{FF2B5EF4-FFF2-40B4-BE49-F238E27FC236}">
                <a16:creationId xmlns:a16="http://schemas.microsoft.com/office/drawing/2014/main" xmlns="" id="{AD5F9F53-3BC0-4EC8-8AEE-7406B6A9B85C}"/>
              </a:ext>
            </a:extLst>
          </p:cNvPr>
          <p:cNvSpPr txBox="1"/>
          <p:nvPr/>
        </p:nvSpPr>
        <p:spPr>
          <a:xfrm>
            <a:off x="914773" y="1036109"/>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4" name="Graphic 3" descr="Bar graph with upward trend">
            <a:extLst>
              <a:ext uri="{FF2B5EF4-FFF2-40B4-BE49-F238E27FC236}">
                <a16:creationId xmlns:a16="http://schemas.microsoft.com/office/drawing/2014/main" xmlns="" id="{C2BEF5D5-A30A-48A7-B055-9108C31F5D97}"/>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00939" y="987735"/>
            <a:ext cx="536370" cy="536370"/>
          </a:xfrm>
          <a:prstGeom prst="rect">
            <a:avLst/>
          </a:prstGeom>
        </p:spPr>
      </p:pic>
      <p:sp>
        <p:nvSpPr>
          <p:cNvPr id="7" name="Rectangle 6"/>
          <p:cNvSpPr/>
          <p:nvPr/>
        </p:nvSpPr>
        <p:spPr>
          <a:xfrm>
            <a:off x="457385" y="1534404"/>
            <a:ext cx="11197995" cy="4708981"/>
          </a:xfrm>
          <a:prstGeom prst="rect">
            <a:avLst/>
          </a:prstGeom>
        </p:spPr>
        <p:txBody>
          <a:bodyPr wrap="square">
            <a:spAutoFit/>
          </a:bodyPr>
          <a:lstStyle/>
          <a:p>
            <a:pPr marL="284400" indent="-284400" algn="just">
              <a:spcBef>
                <a:spcPts val="600"/>
              </a:spcBef>
              <a:spcAft>
                <a:spcPts val="600"/>
              </a:spcAft>
              <a:buFont typeface="Wingdings" pitchFamily="2" charset="2"/>
              <a:buChar char="Ø"/>
            </a:pPr>
            <a:r>
              <a:rPr lang="af-ZA" sz="2000"/>
              <a:t>Đ</a:t>
            </a:r>
            <a:r>
              <a:rPr lang="af-ZA" sz="2000" smtClean="0"/>
              <a:t>ến tháng 6/2022 đã có </a:t>
            </a:r>
            <a:r>
              <a:rPr lang="af-ZA" sz="2000" b="1" smtClean="0"/>
              <a:t>69.880</a:t>
            </a:r>
            <a:r>
              <a:rPr lang="af-ZA" sz="2000" smtClean="0"/>
              <a:t> </a:t>
            </a:r>
            <a:r>
              <a:rPr lang="af-ZA" sz="2000"/>
              <a:t>hộ sản xuất nông nghiệp được tạo tài khoản; </a:t>
            </a:r>
            <a:r>
              <a:rPr lang="af-ZA" sz="2000" b="1"/>
              <a:t>69.989</a:t>
            </a:r>
            <a:r>
              <a:rPr lang="af-ZA" sz="2000"/>
              <a:t> hộ sản xuất nông nghiệp được đào tạo kỹ năng số; </a:t>
            </a:r>
            <a:r>
              <a:rPr lang="af-ZA" sz="2000" b="1"/>
              <a:t>661 </a:t>
            </a:r>
            <a:r>
              <a:rPr lang="af-ZA" sz="2000"/>
              <a:t>sản phẩm được đưa lên sàn TMĐT Postmart và Voso; số giao dịch phát sinh trên sàn TMĐT đạt </a:t>
            </a:r>
            <a:r>
              <a:rPr lang="af-ZA" sz="2000" b="1"/>
              <a:t>5.345</a:t>
            </a:r>
            <a:r>
              <a:rPr lang="af-ZA" sz="2000"/>
              <a:t> giao dịch</a:t>
            </a:r>
            <a:r>
              <a:rPr lang="af-ZA" sz="2000"/>
              <a:t>. </a:t>
            </a:r>
            <a:endParaRPr lang="af-ZA" sz="2000" smtClean="0"/>
          </a:p>
          <a:p>
            <a:pPr marL="284400" indent="-284400" algn="just">
              <a:spcBef>
                <a:spcPts val="600"/>
              </a:spcBef>
              <a:spcAft>
                <a:spcPts val="600"/>
              </a:spcAft>
              <a:buFont typeface="Wingdings" pitchFamily="2" charset="2"/>
              <a:buChar char="Ø"/>
            </a:pPr>
            <a:r>
              <a:rPr lang="en-US" sz="2000"/>
              <a:t>Hệ thống Hội nghị truyền hình trực </a:t>
            </a:r>
            <a:r>
              <a:rPr lang="en-US" sz="2000"/>
              <a:t>tuyến </a:t>
            </a:r>
            <a:r>
              <a:rPr lang="en-US" sz="2000" smtClean="0"/>
              <a:t>có </a:t>
            </a:r>
            <a:r>
              <a:rPr lang="en-US" sz="2000" b="1" smtClean="0"/>
              <a:t>118</a:t>
            </a:r>
            <a:r>
              <a:rPr lang="en-US" sz="2000" smtClean="0"/>
              <a:t> </a:t>
            </a:r>
            <a:r>
              <a:rPr lang="en-US" sz="2000"/>
              <a:t>điểm </a:t>
            </a:r>
            <a:r>
              <a:rPr lang="en-US" sz="2000" smtClean="0"/>
              <a:t>cầu </a:t>
            </a:r>
            <a:r>
              <a:rPr lang="en-US" sz="2000"/>
              <a:t>(</a:t>
            </a:r>
            <a:r>
              <a:rPr lang="en-US" sz="2000" b="1" i="1"/>
              <a:t>01</a:t>
            </a:r>
            <a:r>
              <a:rPr lang="en-US" sz="2000" i="1"/>
              <a:t> điểm UBND tỉnh, </a:t>
            </a:r>
            <a:r>
              <a:rPr lang="en-US" sz="2000" b="1" i="1"/>
              <a:t>01</a:t>
            </a:r>
            <a:r>
              <a:rPr lang="en-US" sz="2000" i="1"/>
              <a:t> điểm Sở TTTT, </a:t>
            </a:r>
            <a:r>
              <a:rPr lang="en-US" sz="2000" b="1" i="1"/>
              <a:t>08</a:t>
            </a:r>
            <a:r>
              <a:rPr lang="en-US" sz="2000" i="1"/>
              <a:t> điểm </a:t>
            </a:r>
            <a:r>
              <a:rPr lang="en-US" sz="2000" i="1"/>
              <a:t>UBND </a:t>
            </a:r>
            <a:r>
              <a:rPr lang="en-US" sz="2000" i="1" smtClean="0"/>
              <a:t>huyện, </a:t>
            </a:r>
            <a:r>
              <a:rPr lang="en-US" sz="2000" b="1" i="1" smtClean="0"/>
              <a:t>108</a:t>
            </a:r>
            <a:r>
              <a:rPr lang="en-US" sz="2000" i="1" smtClean="0"/>
              <a:t> </a:t>
            </a:r>
            <a:r>
              <a:rPr lang="en-US" sz="2000" i="1"/>
              <a:t>điểm xã/phường/thịtrấn</a:t>
            </a:r>
            <a:r>
              <a:rPr lang="en-US" sz="2000"/>
              <a:t>) </a:t>
            </a:r>
            <a:r>
              <a:rPr lang="en-US" sz="2000"/>
              <a:t>kết nối từ Trung ương đến tận cấp xã </a:t>
            </a:r>
            <a:r>
              <a:rPr lang="en-US" sz="2000" smtClean="0"/>
              <a:t>đảm </a:t>
            </a:r>
            <a:r>
              <a:rPr lang="en-US" sz="2000"/>
              <a:t>bảo phục vụ các phiên họp trực tuyến của tỉnh và các đơn vị, địa phương. Đến tháng 6/2022, Hệ thống đã phục vụ </a:t>
            </a:r>
            <a:r>
              <a:rPr lang="en-US" sz="2000" b="1"/>
              <a:t>24</a:t>
            </a:r>
            <a:r>
              <a:rPr lang="en-US" sz="2000"/>
              <a:t> phiên họp trực tuyến của tỉnh</a:t>
            </a:r>
            <a:r>
              <a:rPr lang="en-US" sz="2000"/>
              <a:t>. </a:t>
            </a:r>
            <a:endParaRPr lang="en-US" sz="2000" smtClean="0"/>
          </a:p>
          <a:p>
            <a:pPr marL="284400" indent="-284400" algn="just">
              <a:spcBef>
                <a:spcPts val="600"/>
              </a:spcBef>
              <a:spcAft>
                <a:spcPts val="600"/>
              </a:spcAft>
              <a:buFont typeface="Wingdings" pitchFamily="2" charset="2"/>
              <a:buChar char="Ø"/>
            </a:pPr>
            <a:r>
              <a:rPr lang="en-US" sz="2000"/>
              <a:t>Hệ </a:t>
            </a:r>
            <a:r>
              <a:rPr lang="en-US" sz="2000"/>
              <a:t>thống </a:t>
            </a:r>
            <a:r>
              <a:rPr lang="en-US" sz="2000" smtClean="0"/>
              <a:t>Một </a:t>
            </a:r>
            <a:r>
              <a:rPr lang="en-US" sz="2000"/>
              <a:t>cửa điện </a:t>
            </a:r>
            <a:r>
              <a:rPr lang="en-US" sz="2000"/>
              <a:t>tử </a:t>
            </a:r>
            <a:r>
              <a:rPr lang="en-US" sz="2000" smtClean="0"/>
              <a:t>được </a:t>
            </a:r>
            <a:r>
              <a:rPr lang="en-US" sz="2000"/>
              <a:t>kết nối đến 12 hệ thống thông tin, CSDL </a:t>
            </a:r>
            <a:r>
              <a:rPr lang="en-US" sz="2000"/>
              <a:t>quốc </a:t>
            </a:r>
            <a:r>
              <a:rPr lang="en-US" sz="2000" smtClean="0"/>
              <a:t>gia </a:t>
            </a:r>
            <a:r>
              <a:rPr lang="en-US" sz="2000"/>
              <a:t>trên Nền tảng tích hợp, chia sẻ dữ liệu quốc gia (NDXP) phục vụ cho giải </a:t>
            </a:r>
            <a:r>
              <a:rPr lang="en-US" sz="2000"/>
              <a:t>quyết </a:t>
            </a:r>
            <a:r>
              <a:rPr lang="en-US" sz="2000" smtClean="0"/>
              <a:t>TTHC.</a:t>
            </a:r>
          </a:p>
          <a:p>
            <a:pPr marL="284400" indent="-284400" algn="just">
              <a:spcBef>
                <a:spcPts val="600"/>
              </a:spcBef>
              <a:spcAft>
                <a:spcPts val="600"/>
              </a:spcAft>
              <a:buFont typeface="Wingdings" pitchFamily="2" charset="2"/>
              <a:buChar char="Ø"/>
            </a:pPr>
            <a:r>
              <a:rPr lang="en-US" sz="2000"/>
              <a:t>Cổng Dịch vụ công và Hệ thống Một cửa điện tử tỉnh đã kết nối với Hệ thống thanh toán trực tuyến Paygov và Hệ thống giám sát, đo lường mức độ cung cấp và sử dụng dịch vụ Chính phủ số của Bộ </a:t>
            </a:r>
            <a:r>
              <a:rPr lang="en-US" sz="2000"/>
              <a:t>TTTT </a:t>
            </a:r>
            <a:r>
              <a:rPr lang="en-US" sz="2000" smtClean="0"/>
              <a:t>.</a:t>
            </a:r>
          </a:p>
          <a:p>
            <a:pPr marL="284400" indent="-284400" algn="just">
              <a:spcBef>
                <a:spcPts val="600"/>
              </a:spcBef>
              <a:spcAft>
                <a:spcPts val="600"/>
              </a:spcAft>
              <a:buFont typeface="Wingdings" pitchFamily="2" charset="2"/>
              <a:buChar char="Ø"/>
            </a:pPr>
            <a:r>
              <a:rPr lang="en-US" sz="2000" smtClean="0"/>
              <a:t>Trong </a:t>
            </a:r>
            <a:r>
              <a:rPr lang="en-US" sz="2000"/>
              <a:t>6 tháng </a:t>
            </a:r>
            <a:r>
              <a:rPr lang="en-US" sz="2000"/>
              <a:t>đầu </a:t>
            </a:r>
            <a:r>
              <a:rPr lang="en-US" sz="2000" smtClean="0"/>
              <a:t>năm, </a:t>
            </a:r>
            <a:r>
              <a:rPr lang="en-US" sz="2000"/>
              <a:t>trên địa bàn tỉnh không xảy ra sự cố </a:t>
            </a:r>
            <a:r>
              <a:rPr lang="en-US" sz="2000"/>
              <a:t>mất </a:t>
            </a:r>
            <a:r>
              <a:rPr lang="en-US" sz="2000" smtClean="0"/>
              <a:t>ATTT nghiêm </a:t>
            </a:r>
            <a:r>
              <a:rPr lang="en-US" sz="2000"/>
              <a:t>trọng. Các sự cố lây nhiễm mã độc, lỗ hổng bảo </a:t>
            </a:r>
            <a:r>
              <a:rPr lang="en-US" sz="2000"/>
              <a:t>mật </a:t>
            </a:r>
            <a:r>
              <a:rPr lang="en-US" sz="2000" smtClean="0"/>
              <a:t>được </a:t>
            </a:r>
            <a:r>
              <a:rPr lang="en-US" sz="2000"/>
              <a:t>phát hiện, cảnh báo và khắc phục, xử lý </a:t>
            </a:r>
            <a:r>
              <a:rPr lang="en-US" sz="2000"/>
              <a:t>kịp </a:t>
            </a:r>
            <a:r>
              <a:rPr lang="en-US" sz="2000" smtClean="0"/>
              <a:t>thời</a:t>
            </a:r>
            <a:r>
              <a:rPr lang="en-US" sz="2000"/>
              <a:t>.</a:t>
            </a:r>
            <a:endParaRPr lang="en-US" sz="2000"/>
          </a:p>
        </p:txBody>
      </p:sp>
    </p:spTree>
    <p:extLst>
      <p:ext uri="{BB962C8B-B14F-4D97-AF65-F5344CB8AC3E}">
        <p14:creationId xmlns:p14="http://schemas.microsoft.com/office/powerpoint/2010/main" val="334608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55248"/>
            <a:ext cx="6667038" cy="432000"/>
          </a:xfrm>
        </p:spPr>
        <p:txBody>
          <a:bodyPr/>
          <a:lstStyle/>
          <a:p>
            <a:r>
              <a:rPr lang="en-US" sz="4000" b="1">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581" y="6343091"/>
            <a:ext cx="464344" cy="400188"/>
          </a:xfrm>
        </p:spPr>
        <p:txBody>
          <a:bodyPr/>
          <a:lstStyle/>
          <a:p>
            <a:fld id="{19B51A1E-902D-48AF-9020-955120F399B6}" type="slidenum">
              <a:rPr lang="en-US" smtClean="0"/>
              <a:pPr/>
              <a:t>12</a:t>
            </a:fld>
            <a:endParaRPr lang="en-US"/>
          </a:p>
        </p:txBody>
      </p:sp>
      <p:pic>
        <p:nvPicPr>
          <p:cNvPr id="33"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1248" y="193197"/>
            <a:ext cx="707675" cy="707675"/>
          </a:xfrm>
          <a:prstGeom prst="rect">
            <a:avLst/>
          </a:prstGeom>
        </p:spPr>
      </p:pic>
      <p:sp>
        <p:nvSpPr>
          <p:cNvPr id="3" name="TextBox 2">
            <a:extLst>
              <a:ext uri="{FF2B5EF4-FFF2-40B4-BE49-F238E27FC236}">
                <a16:creationId xmlns:a16="http://schemas.microsoft.com/office/drawing/2014/main" xmlns="" id="{9C1F76F2-73C6-4931-8BB5-4F214A0B2C9A}"/>
              </a:ext>
            </a:extLst>
          </p:cNvPr>
          <p:cNvSpPr txBox="1"/>
          <p:nvPr/>
        </p:nvSpPr>
        <p:spPr>
          <a:xfrm>
            <a:off x="985673" y="996144"/>
            <a:ext cx="5184624" cy="461665"/>
          </a:xfrm>
          <a:prstGeom prst="rect">
            <a:avLst/>
          </a:prstGeom>
          <a:noFill/>
        </p:spPr>
        <p:txBody>
          <a:bodyPr wrap="none" rtlCol="0">
            <a:spAutoFit/>
          </a:bodyPr>
          <a:lstStyle/>
          <a:p>
            <a:r>
              <a:rPr lang="en-US" sz="2400" b="1">
                <a:solidFill>
                  <a:schemeClr val="accent1">
                    <a:lumMod val="50000"/>
                  </a:schemeClr>
                </a:solidFill>
              </a:rPr>
              <a:t>CÔNG TÁC QUẢN LÝ NHÀ NƯỚC NỔI BẬT </a:t>
            </a:r>
          </a:p>
        </p:txBody>
      </p:sp>
      <p:sp>
        <p:nvSpPr>
          <p:cNvPr id="8" name="TextBox 7">
            <a:extLst>
              <a:ext uri="{FF2B5EF4-FFF2-40B4-BE49-F238E27FC236}">
                <a16:creationId xmlns:a16="http://schemas.microsoft.com/office/drawing/2014/main" xmlns="" id="{0629AA16-69EA-4EEB-B452-F169FD786EEF}"/>
              </a:ext>
            </a:extLst>
          </p:cNvPr>
          <p:cNvSpPr txBox="1"/>
          <p:nvPr/>
        </p:nvSpPr>
        <p:spPr>
          <a:xfrm>
            <a:off x="571554" y="1464022"/>
            <a:ext cx="11051586" cy="4093428"/>
          </a:xfrm>
          <a:prstGeom prst="rect">
            <a:avLst/>
          </a:prstGeom>
          <a:noFill/>
        </p:spPr>
        <p:txBody>
          <a:bodyPr wrap="square" rtlCol="0">
            <a:spAutoFit/>
          </a:bodyPr>
          <a:lstStyle/>
          <a:p>
            <a:pPr marL="284400" indent="-284400" algn="just">
              <a:spcBef>
                <a:spcPts val="600"/>
              </a:spcBef>
              <a:spcAft>
                <a:spcPts val="600"/>
              </a:spcAft>
              <a:buFont typeface="Wingdings" panose="05000000000000000000" pitchFamily="2" charset="2"/>
              <a:buChar char="Ø"/>
            </a:pPr>
            <a:r>
              <a:rPr lang="en-US" sz="2000" b="1">
                <a:cs typeface="Arial" panose="020B0604020202020204" pitchFamily="34" charset="0"/>
              </a:rPr>
              <a:t>Tham mưu UBND tỉnh </a:t>
            </a:r>
            <a:r>
              <a:rPr lang="en-US" sz="2000" b="1">
                <a:cs typeface="Arial" panose="020B0604020202020204" pitchFamily="34" charset="0"/>
              </a:rPr>
              <a:t>ban </a:t>
            </a:r>
            <a:r>
              <a:rPr lang="en-US" sz="2000" b="1" smtClean="0">
                <a:cs typeface="Arial" panose="020B0604020202020204" pitchFamily="34" charset="0"/>
              </a:rPr>
              <a:t>hành:</a:t>
            </a:r>
          </a:p>
          <a:p>
            <a:pPr marL="284400" indent="-284400" algn="just">
              <a:spcBef>
                <a:spcPts val="600"/>
              </a:spcBef>
              <a:spcAft>
                <a:spcPts val="600"/>
              </a:spcAft>
              <a:buFont typeface="Wingdings" pitchFamily="2" charset="2"/>
              <a:buChar char="§"/>
            </a:pPr>
            <a:r>
              <a:rPr lang="en-US" sz="2000">
                <a:cs typeface="Arial" panose="020B0604020202020204" pitchFamily="34" charset="0"/>
              </a:rPr>
              <a:t>Quyết định số </a:t>
            </a:r>
            <a:r>
              <a:rPr lang="en-US" sz="2000" b="1">
                <a:cs typeface="Arial" panose="020B0604020202020204" pitchFamily="34" charset="0"/>
              </a:rPr>
              <a:t>528/QĐ-UBND</a:t>
            </a:r>
            <a:r>
              <a:rPr lang="en-US" sz="2000">
                <a:cs typeface="Arial" panose="020B0604020202020204" pitchFamily="34" charset="0"/>
              </a:rPr>
              <a:t> ngày 05/4/2022 của UBND tỉnh về việc ban hành Danh mục các nhiệm vụ, dự án ưu tiên về chuyển đổi số </a:t>
            </a:r>
            <a:r>
              <a:rPr lang="en-US" sz="2000">
                <a:cs typeface="Arial" panose="020B0604020202020204" pitchFamily="34" charset="0"/>
              </a:rPr>
              <a:t>năm </a:t>
            </a:r>
            <a:r>
              <a:rPr lang="en-US" sz="2000" smtClean="0">
                <a:cs typeface="Arial" panose="020B0604020202020204" pitchFamily="34" charset="0"/>
              </a:rPr>
              <a:t>2022.</a:t>
            </a:r>
          </a:p>
          <a:p>
            <a:pPr marL="284400" indent="-284400" algn="just">
              <a:spcBef>
                <a:spcPts val="600"/>
              </a:spcBef>
              <a:spcAft>
                <a:spcPts val="600"/>
              </a:spcAft>
              <a:buFont typeface="Wingdings" pitchFamily="2" charset="2"/>
              <a:buChar char="§"/>
            </a:pPr>
            <a:r>
              <a:rPr lang="en-US" sz="2000" spc="-20">
                <a:cs typeface="Arial" panose="020B0604020202020204" pitchFamily="34" charset="0"/>
              </a:rPr>
              <a:t>Quyết định số </a:t>
            </a:r>
            <a:r>
              <a:rPr lang="en-US" sz="2000" b="1" spc="-20">
                <a:cs typeface="Arial" panose="020B0604020202020204" pitchFamily="34" charset="0"/>
              </a:rPr>
              <a:t>610/QĐ-UBND</a:t>
            </a:r>
            <a:r>
              <a:rPr lang="en-US" sz="2000" spc="-20">
                <a:cs typeface="Arial" panose="020B0604020202020204" pitchFamily="34" charset="0"/>
              </a:rPr>
              <a:t> ngày 15/4/2022 của UBND tỉnh về việc phê duyệt Kế hoạch triển khai thực hiện Chương trình thúc đẩy phát triển và sử dụng các nền tảng số quốc gia phục vụ CĐS, phát triển chính quyền số, kinh tế số, xã hội số trên địa bàn tỉnh Bắc </a:t>
            </a:r>
            <a:r>
              <a:rPr lang="en-US" sz="2000" spc="-20">
                <a:cs typeface="Arial" panose="020B0604020202020204" pitchFamily="34" charset="0"/>
              </a:rPr>
              <a:t>Kạn</a:t>
            </a:r>
            <a:r>
              <a:rPr lang="en-US" sz="2000" spc="-20" smtClean="0">
                <a:cs typeface="Arial" panose="020B0604020202020204" pitchFamily="34" charset="0"/>
              </a:rPr>
              <a:t>.</a:t>
            </a:r>
            <a:endParaRPr lang="en-US" sz="2000">
              <a:cs typeface="Arial" panose="020B0604020202020204" pitchFamily="34" charset="0"/>
            </a:endParaRPr>
          </a:p>
          <a:p>
            <a:pPr marL="284400" indent="-284400" algn="just">
              <a:spcBef>
                <a:spcPts val="600"/>
              </a:spcBef>
              <a:spcAft>
                <a:spcPts val="600"/>
              </a:spcAft>
              <a:buFont typeface="Wingdings" pitchFamily="2" charset="2"/>
              <a:buChar char="§"/>
            </a:pPr>
            <a:r>
              <a:rPr lang="en-US" sz="2000" smtClean="0">
                <a:cs typeface="Arial" panose="020B0604020202020204" pitchFamily="34" charset="0"/>
              </a:rPr>
              <a:t>QĐ </a:t>
            </a:r>
            <a:r>
              <a:rPr lang="en-US" sz="2000">
                <a:cs typeface="Arial" panose="020B0604020202020204" pitchFamily="34" charset="0"/>
              </a:rPr>
              <a:t>số </a:t>
            </a:r>
            <a:r>
              <a:rPr lang="en-US" sz="2000" b="1">
                <a:cs typeface="Arial" panose="020B0604020202020204" pitchFamily="34" charset="0"/>
              </a:rPr>
              <a:t>676/QĐ-UBND</a:t>
            </a:r>
            <a:r>
              <a:rPr lang="en-US" sz="2000">
                <a:cs typeface="Arial" panose="020B0604020202020204" pitchFamily="34" charset="0"/>
              </a:rPr>
              <a:t> </a:t>
            </a:r>
            <a:r>
              <a:rPr lang="en-US" sz="2000">
                <a:cs typeface="Arial" panose="020B0604020202020204" pitchFamily="34" charset="0"/>
              </a:rPr>
              <a:t>ngày 26/4/2022</a:t>
            </a:r>
            <a:r>
              <a:rPr lang="en-US" sz="2000">
                <a:cs typeface="Arial" panose="020B0604020202020204" pitchFamily="34" charset="0"/>
              </a:rPr>
              <a:t>về việc phê duyệt Đề án tổng thể chuyển đổi số tỉnh Bắc Kạn giai đoạn 2021-2025, định hướng đến năm </a:t>
            </a:r>
            <a:r>
              <a:rPr lang="en-US" sz="2000">
                <a:cs typeface="Arial" panose="020B0604020202020204" pitchFamily="34" charset="0"/>
              </a:rPr>
              <a:t>2030</a:t>
            </a:r>
            <a:r>
              <a:rPr lang="en-US" sz="2000" smtClean="0">
                <a:cs typeface="Arial" panose="020B0604020202020204" pitchFamily="34" charset="0"/>
              </a:rPr>
              <a:t>.</a:t>
            </a:r>
          </a:p>
          <a:p>
            <a:pPr marL="284400" indent="-284400" algn="just">
              <a:spcBef>
                <a:spcPts val="600"/>
              </a:spcBef>
              <a:spcAft>
                <a:spcPts val="600"/>
              </a:spcAft>
              <a:buFont typeface="Wingdings" pitchFamily="2" charset="2"/>
              <a:buChar char="§"/>
            </a:pPr>
            <a:r>
              <a:rPr lang="en-US" sz="2000">
                <a:cs typeface="Arial" panose="020B0604020202020204" pitchFamily="34" charset="0"/>
              </a:rPr>
              <a:t>Quyết định số </a:t>
            </a:r>
            <a:r>
              <a:rPr lang="en-US" sz="2000" b="1">
                <a:cs typeface="Arial" panose="020B0604020202020204" pitchFamily="34" charset="0"/>
              </a:rPr>
              <a:t>699/QĐ-UBND</a:t>
            </a:r>
            <a:r>
              <a:rPr lang="en-US" sz="2000">
                <a:cs typeface="Arial" panose="020B0604020202020204" pitchFamily="34" charset="0"/>
              </a:rPr>
              <a:t> ngày 28/4/2022 của UBND tỉnh về việc phê duyệt Kế hoạch triển khai Đề án xác định Chỉ số đánh giá mức độ chuyển đổi số doanh nghiệp và hỗ trợ thúc đẩy doanh nghiệp chuyển đổi số trên địa bàn tỉnh Bắc </a:t>
            </a:r>
            <a:r>
              <a:rPr lang="en-US" sz="2000">
                <a:cs typeface="Arial" panose="020B0604020202020204" pitchFamily="34" charset="0"/>
              </a:rPr>
              <a:t>Kạn</a:t>
            </a:r>
            <a:r>
              <a:rPr lang="en-US" sz="2000" smtClean="0">
                <a:cs typeface="Arial" panose="020B0604020202020204" pitchFamily="34" charset="0"/>
              </a:rPr>
              <a:t>.</a:t>
            </a:r>
            <a:endParaRPr lang="en-US" sz="2000">
              <a:cs typeface="Arial" panose="020B0604020202020204" pitchFamily="34" charset="0"/>
            </a:endParaRPr>
          </a:p>
        </p:txBody>
      </p:sp>
      <p:pic>
        <p:nvPicPr>
          <p:cNvPr id="10" name="Graphic 9" descr="Badge Tick1">
            <a:extLst>
              <a:ext uri="{FF2B5EF4-FFF2-40B4-BE49-F238E27FC236}">
                <a16:creationId xmlns:a16="http://schemas.microsoft.com/office/drawing/2014/main" xmlns="" id="{CA3E7449-93B1-4F63-9C9B-5E9D90708EB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37973" y="955496"/>
            <a:ext cx="585800" cy="585800"/>
          </a:xfrm>
          <a:prstGeom prst="rect">
            <a:avLst/>
          </a:prstGeom>
        </p:spPr>
      </p:pic>
    </p:spTree>
    <p:extLst>
      <p:ext uri="{BB962C8B-B14F-4D97-AF65-F5344CB8AC3E}">
        <p14:creationId xmlns:p14="http://schemas.microsoft.com/office/powerpoint/2010/main" val="193815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55248"/>
            <a:ext cx="6667038" cy="432000"/>
          </a:xfrm>
        </p:spPr>
        <p:txBody>
          <a:bodyPr/>
          <a:lstStyle/>
          <a:p>
            <a:r>
              <a:rPr lang="en-US" sz="4000" b="1">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581" y="6343091"/>
            <a:ext cx="464344" cy="400188"/>
          </a:xfrm>
        </p:spPr>
        <p:txBody>
          <a:bodyPr/>
          <a:lstStyle/>
          <a:p>
            <a:fld id="{19B51A1E-902D-48AF-9020-955120F399B6}" type="slidenum">
              <a:rPr lang="en-US" smtClean="0"/>
              <a:pPr/>
              <a:t>13</a:t>
            </a:fld>
            <a:endParaRPr lang="en-US"/>
          </a:p>
        </p:txBody>
      </p:sp>
      <p:pic>
        <p:nvPicPr>
          <p:cNvPr id="33"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1248" y="193197"/>
            <a:ext cx="707675" cy="707675"/>
          </a:xfrm>
          <a:prstGeom prst="rect">
            <a:avLst/>
          </a:prstGeom>
        </p:spPr>
      </p:pic>
      <p:sp>
        <p:nvSpPr>
          <p:cNvPr id="3" name="TextBox 2">
            <a:extLst>
              <a:ext uri="{FF2B5EF4-FFF2-40B4-BE49-F238E27FC236}">
                <a16:creationId xmlns:a16="http://schemas.microsoft.com/office/drawing/2014/main" xmlns="" id="{9C1F76F2-73C6-4931-8BB5-4F214A0B2C9A}"/>
              </a:ext>
            </a:extLst>
          </p:cNvPr>
          <p:cNvSpPr txBox="1"/>
          <p:nvPr/>
        </p:nvSpPr>
        <p:spPr>
          <a:xfrm>
            <a:off x="985673" y="996144"/>
            <a:ext cx="5184624" cy="461665"/>
          </a:xfrm>
          <a:prstGeom prst="rect">
            <a:avLst/>
          </a:prstGeom>
          <a:noFill/>
        </p:spPr>
        <p:txBody>
          <a:bodyPr wrap="none" rtlCol="0">
            <a:spAutoFit/>
          </a:bodyPr>
          <a:lstStyle/>
          <a:p>
            <a:r>
              <a:rPr lang="en-US" sz="2400" b="1">
                <a:solidFill>
                  <a:schemeClr val="accent1">
                    <a:lumMod val="50000"/>
                  </a:schemeClr>
                </a:solidFill>
              </a:rPr>
              <a:t>CÔNG TÁC QUẢN LÝ NHÀ NƯỚC NỔI BẬT </a:t>
            </a:r>
          </a:p>
        </p:txBody>
      </p:sp>
      <p:sp>
        <p:nvSpPr>
          <p:cNvPr id="8" name="TextBox 7">
            <a:extLst>
              <a:ext uri="{FF2B5EF4-FFF2-40B4-BE49-F238E27FC236}">
                <a16:creationId xmlns:a16="http://schemas.microsoft.com/office/drawing/2014/main" xmlns="" id="{0629AA16-69EA-4EEB-B452-F169FD786EEF}"/>
              </a:ext>
            </a:extLst>
          </p:cNvPr>
          <p:cNvSpPr txBox="1"/>
          <p:nvPr/>
        </p:nvSpPr>
        <p:spPr>
          <a:xfrm>
            <a:off x="571554" y="1567054"/>
            <a:ext cx="11051586" cy="4401205"/>
          </a:xfrm>
          <a:prstGeom prst="rect">
            <a:avLst/>
          </a:prstGeom>
          <a:noFill/>
        </p:spPr>
        <p:txBody>
          <a:bodyPr wrap="square" rtlCol="0">
            <a:spAutoFit/>
          </a:bodyPr>
          <a:lstStyle/>
          <a:p>
            <a:pPr marL="284400" indent="-284400" algn="just">
              <a:spcBef>
                <a:spcPts val="600"/>
              </a:spcBef>
              <a:spcAft>
                <a:spcPts val="600"/>
              </a:spcAft>
              <a:buFont typeface="Wingdings" pitchFamily="2" charset="2"/>
              <a:buChar char="Ø"/>
            </a:pPr>
            <a:r>
              <a:rPr lang="af-ZA" sz="2000" smtClean="0">
                <a:cs typeface="Arial" pitchFamily="34" charset="0"/>
              </a:rPr>
              <a:t>Xây dựng, trình </a:t>
            </a:r>
            <a:r>
              <a:rPr lang="af-ZA" sz="2000">
                <a:cs typeface="Arial" pitchFamily="34" charset="0"/>
              </a:rPr>
              <a:t>UBND </a:t>
            </a:r>
            <a:r>
              <a:rPr lang="af-ZA" sz="2000" smtClean="0">
                <a:cs typeface="Arial" pitchFamily="34" charset="0"/>
              </a:rPr>
              <a:t>tỉnh ban hành Bộ </a:t>
            </a:r>
            <a:r>
              <a:rPr lang="af-ZA" sz="2000">
                <a:cs typeface="Arial" pitchFamily="34" charset="0"/>
              </a:rPr>
              <a:t>Chỉ số đánh giá, xếp hạng mức độ CĐS của các cơ quan Nhà nước trên địa bàn tỉnh </a:t>
            </a:r>
            <a:r>
              <a:rPr lang="af-ZA" sz="2000">
                <a:cs typeface="Arial" pitchFamily="34" charset="0"/>
              </a:rPr>
              <a:t>Bắc </a:t>
            </a:r>
            <a:r>
              <a:rPr lang="af-ZA" sz="2000" smtClean="0">
                <a:cs typeface="Arial" pitchFamily="34" charset="0"/>
              </a:rPr>
              <a:t>Kạn.</a:t>
            </a:r>
            <a:endParaRPr lang="af-ZA" sz="2000">
              <a:cs typeface="Arial" pitchFamily="34" charset="0"/>
            </a:endParaRPr>
          </a:p>
          <a:p>
            <a:pPr marL="284400" indent="-284400" algn="just">
              <a:spcBef>
                <a:spcPts val="600"/>
              </a:spcBef>
              <a:spcAft>
                <a:spcPts val="600"/>
              </a:spcAft>
              <a:buFont typeface="Wingdings" pitchFamily="2" charset="2"/>
              <a:buChar char="Ø"/>
            </a:pPr>
            <a:r>
              <a:rPr lang="es-BO" sz="2000">
                <a:cs typeface="Arial" pitchFamily="34" charset="0"/>
              </a:rPr>
              <a:t>Tham </a:t>
            </a:r>
            <a:r>
              <a:rPr lang="es-BO" sz="2000">
                <a:cs typeface="Arial" pitchFamily="34" charset="0"/>
              </a:rPr>
              <a:t>mưu </a:t>
            </a:r>
            <a:r>
              <a:rPr lang="es-BO" sz="2000" smtClean="0">
                <a:cs typeface="Arial" pitchFamily="34" charset="0"/>
              </a:rPr>
              <a:t>xây </a:t>
            </a:r>
            <a:r>
              <a:rPr lang="es-BO" sz="2000">
                <a:cs typeface="Arial" pitchFamily="34" charset="0"/>
              </a:rPr>
              <a:t>dựng Quy chế quản lý và sử dụng chứng thư số, chữ ký số và dịch vụ chứng thực chữ ký số chuyên dùng Chính phủ trong các cơ quan, đơn vị trên địa bàn tỉnh Bắc Kạn</a:t>
            </a:r>
            <a:r>
              <a:rPr lang="af-ZA" sz="2000">
                <a:cs typeface="Arial" pitchFamily="34" charset="0"/>
              </a:rPr>
              <a:t>. </a:t>
            </a:r>
          </a:p>
          <a:p>
            <a:pPr marL="284400" indent="-284400" algn="just">
              <a:spcBef>
                <a:spcPts val="600"/>
              </a:spcBef>
              <a:spcAft>
                <a:spcPts val="600"/>
              </a:spcAft>
              <a:buFont typeface="Wingdings" pitchFamily="2" charset="2"/>
              <a:buChar char="Ø"/>
            </a:pPr>
            <a:r>
              <a:rPr lang="af-ZA" sz="2000">
                <a:cs typeface="Arial" pitchFamily="34" charset="0"/>
              </a:rPr>
              <a:t>Phối hợp Bộ TTTT triển khai Chương trình bồi dưỡng về CĐS cho lãnh đạo UBND cấp xã; triển khai thí điểm Tổ Công nghệ số cộng đồng cấp xã, thôn.</a:t>
            </a:r>
          </a:p>
          <a:p>
            <a:pPr marL="284400" indent="-284400" algn="just">
              <a:spcBef>
                <a:spcPts val="600"/>
              </a:spcBef>
              <a:spcAft>
                <a:spcPts val="600"/>
              </a:spcAft>
              <a:buFont typeface="Wingdings" pitchFamily="2" charset="2"/>
              <a:buChar char="Ø"/>
            </a:pPr>
            <a:r>
              <a:rPr lang="af-ZA" sz="2000">
                <a:cs typeface="Arial" pitchFamily="34" charset="0"/>
              </a:rPr>
              <a:t>Biên soạn, in và phát hành cuốn “</a:t>
            </a:r>
            <a:r>
              <a:rPr lang="af-ZA" sz="2000" i="1">
                <a:cs typeface="Arial" pitchFamily="34" charset="0"/>
              </a:rPr>
              <a:t>Sổ tay tuyên truyền về Chính quyền điện tử và Chuyển đổi số</a:t>
            </a:r>
            <a:r>
              <a:rPr lang="af-ZA" sz="2000">
                <a:cs typeface="Arial" pitchFamily="34" charset="0"/>
              </a:rPr>
              <a:t>”. </a:t>
            </a:r>
          </a:p>
          <a:p>
            <a:pPr marL="284400" indent="-284400" algn="just">
              <a:spcBef>
                <a:spcPts val="600"/>
              </a:spcBef>
              <a:spcAft>
                <a:spcPts val="600"/>
              </a:spcAft>
              <a:buFont typeface="Wingdings" pitchFamily="2" charset="2"/>
              <a:buChar char="Ø"/>
            </a:pPr>
            <a:r>
              <a:rPr lang="af-ZA" sz="2000">
                <a:cs typeface="Arial" pitchFamily="34" charset="0"/>
              </a:rPr>
              <a:t>Tổ chức </a:t>
            </a:r>
            <a:r>
              <a:rPr lang="af-ZA" sz="2000">
                <a:cs typeface="Arial" pitchFamily="34" charset="0"/>
              </a:rPr>
              <a:t>tập </a:t>
            </a:r>
            <a:r>
              <a:rPr lang="af-ZA" sz="2000" smtClean="0">
                <a:cs typeface="Arial" pitchFamily="34" charset="0"/>
              </a:rPr>
              <a:t>huấn, diễn </a:t>
            </a:r>
            <a:r>
              <a:rPr lang="af-ZA" sz="2000">
                <a:cs typeface="Arial" pitchFamily="34" charset="0"/>
              </a:rPr>
              <a:t>tập thực chiến, bảo đảm </a:t>
            </a:r>
            <a:r>
              <a:rPr lang="af-ZA" sz="2000">
                <a:cs typeface="Arial" pitchFamily="34" charset="0"/>
              </a:rPr>
              <a:t>ATTT </a:t>
            </a:r>
            <a:r>
              <a:rPr lang="af-ZA" sz="2000">
                <a:cs typeface="Arial" pitchFamily="34" charset="0"/>
              </a:rPr>
              <a:t>mạng cho Đội ứng cứu sự cố mạng, máy tính của </a:t>
            </a:r>
            <a:r>
              <a:rPr lang="af-ZA" sz="2000">
                <a:cs typeface="Arial" pitchFamily="34" charset="0"/>
              </a:rPr>
              <a:t>tỉnh.</a:t>
            </a:r>
          </a:p>
          <a:p>
            <a:pPr marL="284400" indent="-284400" algn="just">
              <a:spcBef>
                <a:spcPts val="600"/>
              </a:spcBef>
              <a:spcAft>
                <a:spcPts val="600"/>
              </a:spcAft>
              <a:buFont typeface="Wingdings" pitchFamily="2" charset="2"/>
              <a:buChar char="Ø"/>
            </a:pPr>
            <a:r>
              <a:rPr lang="af-ZA" sz="2000">
                <a:cs typeface="Arial" pitchFamily="34" charset="0"/>
              </a:rPr>
              <a:t>Hoàn thành tích hợp dịch vụ công của tỉnh lên hệ thống thanh toán trực tuyến Paygov của Bộ TTTT. </a:t>
            </a:r>
            <a:endParaRPr lang="af-ZA" sz="2000">
              <a:cs typeface="Arial" pitchFamily="34" charset="0"/>
            </a:endParaRPr>
          </a:p>
          <a:p>
            <a:pPr marL="284400" indent="-284400" algn="just">
              <a:spcBef>
                <a:spcPts val="600"/>
              </a:spcBef>
              <a:spcAft>
                <a:spcPts val="600"/>
              </a:spcAft>
              <a:buFont typeface="Wingdings" pitchFamily="2" charset="2"/>
              <a:buChar char="Ø"/>
            </a:pPr>
            <a:r>
              <a:rPr lang="af-ZA" sz="2000">
                <a:cs typeface="Arial" pitchFamily="34" charset="0"/>
              </a:rPr>
              <a:t>Tham mưu xây dựng Hệ </a:t>
            </a:r>
            <a:r>
              <a:rPr lang="af-ZA" sz="2000">
                <a:cs typeface="Arial" pitchFamily="34" charset="0"/>
              </a:rPr>
              <a:t>thống </a:t>
            </a:r>
            <a:r>
              <a:rPr lang="af-ZA" sz="2000" smtClean="0">
                <a:cs typeface="Arial" pitchFamily="34" charset="0"/>
              </a:rPr>
              <a:t>Thông </a:t>
            </a:r>
            <a:r>
              <a:rPr lang="af-ZA" sz="2000">
                <a:cs typeface="Arial" pitchFamily="34" charset="0"/>
              </a:rPr>
              <a:t>tin kinh tế, xã hội của </a:t>
            </a:r>
            <a:r>
              <a:rPr lang="af-ZA" sz="2000">
                <a:cs typeface="Arial" pitchFamily="34" charset="0"/>
              </a:rPr>
              <a:t>tỉnh</a:t>
            </a:r>
            <a:r>
              <a:rPr lang="af-ZA" sz="2000" smtClean="0">
                <a:cs typeface="Arial" pitchFamily="34" charset="0"/>
              </a:rPr>
              <a:t>.</a:t>
            </a:r>
            <a:endParaRPr lang="af-ZA" sz="2000">
              <a:cs typeface="Arial" pitchFamily="34" charset="0"/>
            </a:endParaRPr>
          </a:p>
        </p:txBody>
      </p:sp>
      <p:pic>
        <p:nvPicPr>
          <p:cNvPr id="10" name="Graphic 9" descr="Badge Tick1">
            <a:extLst>
              <a:ext uri="{FF2B5EF4-FFF2-40B4-BE49-F238E27FC236}">
                <a16:creationId xmlns:a16="http://schemas.microsoft.com/office/drawing/2014/main" xmlns="" id="{CA3E7449-93B1-4F63-9C9B-5E9D90708EB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37973" y="955496"/>
            <a:ext cx="585800" cy="585800"/>
          </a:xfrm>
          <a:prstGeom prst="rect">
            <a:avLst/>
          </a:prstGeom>
        </p:spPr>
      </p:pic>
    </p:spTree>
    <p:extLst>
      <p:ext uri="{BB962C8B-B14F-4D97-AF65-F5344CB8AC3E}">
        <p14:creationId xmlns:p14="http://schemas.microsoft.com/office/powerpoint/2010/main" val="419394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14</a:t>
            </a:fld>
            <a:endParaRPr lang="en-US"/>
          </a:p>
        </p:txBody>
      </p:sp>
      <p:sp>
        <p:nvSpPr>
          <p:cNvPr id="26" name="TextBox 25">
            <a:extLst>
              <a:ext uri="{FF2B5EF4-FFF2-40B4-BE49-F238E27FC236}">
                <a16:creationId xmlns:a16="http://schemas.microsoft.com/office/drawing/2014/main" xmlns="" id="{F9C6AFFB-03BA-44F3-AD1D-A1D6990A94D5}"/>
              </a:ext>
            </a:extLst>
          </p:cNvPr>
          <p:cNvSpPr txBox="1"/>
          <p:nvPr/>
        </p:nvSpPr>
        <p:spPr>
          <a:xfrm>
            <a:off x="1023773" y="1021732"/>
            <a:ext cx="2751074" cy="461665"/>
          </a:xfrm>
          <a:prstGeom prst="rect">
            <a:avLst/>
          </a:prstGeom>
          <a:noFill/>
        </p:spPr>
        <p:txBody>
          <a:bodyPr wrap="none" rtlCol="0">
            <a:spAutoFit/>
          </a:bodyPr>
          <a:lstStyle/>
          <a:p>
            <a:r>
              <a:rPr lang="en-US" sz="2400" b="1">
                <a:solidFill>
                  <a:schemeClr val="accent1">
                    <a:lumMod val="50000"/>
                  </a:schemeClr>
                </a:solidFill>
              </a:rPr>
              <a:t>KHÓ </a:t>
            </a:r>
            <a:r>
              <a:rPr lang="en-US" sz="2400" b="1" smtClean="0">
                <a:solidFill>
                  <a:schemeClr val="accent1">
                    <a:lumMod val="50000"/>
                  </a:schemeClr>
                </a:solidFill>
              </a:rPr>
              <a:t>KHĂN, </a:t>
            </a:r>
            <a:r>
              <a:rPr lang="en-US" sz="2400" b="1" smtClean="0">
                <a:solidFill>
                  <a:schemeClr val="accent1">
                    <a:lumMod val="50000"/>
                  </a:schemeClr>
                </a:solidFill>
              </a:rPr>
              <a:t>HẠN CHẾ</a:t>
            </a:r>
            <a:endParaRPr lang="en-US" sz="2400" b="1">
              <a:solidFill>
                <a:schemeClr val="accent1">
                  <a:lumMod val="50000"/>
                </a:schemeClr>
              </a:solidFill>
            </a:endParaRPr>
          </a:p>
        </p:txBody>
      </p:sp>
      <p:pic>
        <p:nvPicPr>
          <p:cNvPr id="34" name="Graphic 33" descr="Badge Unfollow">
            <a:extLst>
              <a:ext uri="{FF2B5EF4-FFF2-40B4-BE49-F238E27FC236}">
                <a16:creationId xmlns:a16="http://schemas.microsoft.com/office/drawing/2014/main" xmlns="" id="{B39A2C4E-D424-4007-A0CC-583877112978}"/>
              </a:ext>
            </a:extLst>
          </p:cNvPr>
          <p:cNvPicPr>
            <a:picLocks noChangeAspect="1"/>
          </p:cNvPicPr>
          <p:nvPr/>
        </p:nvPicPr>
        <p:blipFill>
          <a:blip r:embed="rId2">
            <a:extLst>
              <a:ext uri="{96DAC541-7B7A-43D3-8B79-37D633B846F1}">
                <asvg:svgBlip xmlns:asvg="http://schemas.microsoft.com/office/drawing/2016/SVG/main" xmlns="" r:embed="rId7"/>
              </a:ext>
            </a:extLst>
          </a:blip>
          <a:stretch>
            <a:fillRect/>
          </a:stretch>
        </p:blipFill>
        <p:spPr>
          <a:xfrm>
            <a:off x="387841" y="966528"/>
            <a:ext cx="597832" cy="597832"/>
          </a:xfrm>
          <a:prstGeom prst="rect">
            <a:avLst/>
          </a:prstGeom>
        </p:spPr>
      </p:pic>
      <p:pic>
        <p:nvPicPr>
          <p:cNvPr id="14"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1248" y="193197"/>
            <a:ext cx="707675" cy="707675"/>
          </a:xfrm>
          <a:prstGeom prst="rect">
            <a:avLst/>
          </a:prstGeom>
        </p:spPr>
      </p:pic>
      <p:sp>
        <p:nvSpPr>
          <p:cNvPr id="15"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04477"/>
            <a:ext cx="6667038" cy="432000"/>
          </a:xfrm>
        </p:spPr>
        <p:txBody>
          <a:bodyPr/>
          <a:lstStyle/>
          <a:p>
            <a:r>
              <a:rPr lang="en-US" sz="4000" b="1">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4" name="Rectangle 3"/>
          <p:cNvSpPr/>
          <p:nvPr/>
        </p:nvSpPr>
        <p:spPr>
          <a:xfrm>
            <a:off x="455643" y="1505578"/>
            <a:ext cx="11315648" cy="4555093"/>
          </a:xfrm>
          <a:prstGeom prst="rect">
            <a:avLst/>
          </a:prstGeom>
        </p:spPr>
        <p:txBody>
          <a:bodyPr wrap="square">
            <a:spAutoFit/>
          </a:bodyPr>
          <a:lstStyle/>
          <a:p>
            <a:pPr marL="285750" indent="-285750" algn="just">
              <a:spcBef>
                <a:spcPts val="600"/>
              </a:spcBef>
              <a:spcAft>
                <a:spcPts val="600"/>
              </a:spcAft>
              <a:buFont typeface="Wingdings" pitchFamily="2" charset="2"/>
              <a:buChar char="Ø"/>
            </a:pPr>
            <a:r>
              <a:rPr lang="af-ZA" sz="2000">
                <a:cs typeface="Arial" pitchFamily="34" charset="0"/>
              </a:rPr>
              <a:t>Chuyển đổi số là vấn đề mới và toàn diện, chưa có nhiều văn bản, tài liệu hướng dẫn nên quá trình triển khai Đề án chuyển đổi số cũng như hoạt động chỉ đạo, điều hành, thúc </a:t>
            </a:r>
            <a:r>
              <a:rPr lang="af-ZA" sz="2000">
                <a:cs typeface="Arial" pitchFamily="34" charset="0"/>
              </a:rPr>
              <a:t>đẩy </a:t>
            </a:r>
            <a:r>
              <a:rPr lang="af-ZA" sz="2000" smtClean="0">
                <a:cs typeface="Arial" pitchFamily="34" charset="0"/>
              </a:rPr>
              <a:t>CĐS còn </a:t>
            </a:r>
            <a:r>
              <a:rPr lang="af-ZA" sz="2000">
                <a:cs typeface="Arial" pitchFamily="34" charset="0"/>
              </a:rPr>
              <a:t>gặp nhiều khó khăn. Chất lượng nội dung tham mưu </a:t>
            </a:r>
            <a:r>
              <a:rPr lang="af-ZA" sz="2000">
                <a:cs typeface="Arial" pitchFamily="34" charset="0"/>
              </a:rPr>
              <a:t>về </a:t>
            </a:r>
            <a:r>
              <a:rPr lang="af-ZA" sz="2000" smtClean="0">
                <a:cs typeface="Arial" pitchFamily="34" charset="0"/>
              </a:rPr>
              <a:t>CĐS trong </a:t>
            </a:r>
            <a:r>
              <a:rPr lang="af-ZA" sz="2000">
                <a:cs typeface="Arial" pitchFamily="34" charset="0"/>
              </a:rPr>
              <a:t>mỗi ngành của tỉnh còn hạn chế. </a:t>
            </a:r>
          </a:p>
          <a:p>
            <a:pPr marL="285750" indent="-285750" algn="just">
              <a:spcBef>
                <a:spcPts val="600"/>
              </a:spcBef>
              <a:spcAft>
                <a:spcPts val="600"/>
              </a:spcAft>
              <a:buFont typeface="Wingdings" pitchFamily="2" charset="2"/>
              <a:buChar char="Ø"/>
            </a:pPr>
            <a:r>
              <a:rPr lang="af-ZA" sz="2000">
                <a:cs typeface="Arial" pitchFamily="34" charset="0"/>
              </a:rPr>
              <a:t>Tiến </a:t>
            </a:r>
            <a:r>
              <a:rPr lang="af-ZA" sz="2000">
                <a:cs typeface="Arial" pitchFamily="34" charset="0"/>
              </a:rPr>
              <a:t>độ triển khai một số nhiệm vụ như thành </a:t>
            </a:r>
            <a:r>
              <a:rPr lang="af-ZA" sz="2000">
                <a:cs typeface="Arial" pitchFamily="34" charset="0"/>
              </a:rPr>
              <a:t>lập </a:t>
            </a:r>
            <a:r>
              <a:rPr lang="af-ZA" sz="2000" smtClean="0">
                <a:cs typeface="Arial" pitchFamily="34" charset="0"/>
              </a:rPr>
              <a:t>Tổ </a:t>
            </a:r>
            <a:r>
              <a:rPr lang="af-ZA" sz="2000">
                <a:cs typeface="Arial" pitchFamily="34" charset="0"/>
              </a:rPr>
              <a:t>công nghệ số cộng đồng, đăng ký tập huấn </a:t>
            </a:r>
            <a:r>
              <a:rPr lang="af-ZA" sz="2000">
                <a:cs typeface="Arial" pitchFamily="34" charset="0"/>
              </a:rPr>
              <a:t>trên </a:t>
            </a:r>
            <a:r>
              <a:rPr lang="af-ZA" sz="2000" smtClean="0">
                <a:cs typeface="Arial" pitchFamily="34" charset="0"/>
              </a:rPr>
              <a:t>nền </a:t>
            </a:r>
            <a:r>
              <a:rPr lang="af-ZA" sz="2000">
                <a:cs typeface="Arial" pitchFamily="34" charset="0"/>
              </a:rPr>
              <a:t>tảng học trực tuyến mở đại trà, việc lập hồ sơ đề xuất cấp </a:t>
            </a:r>
            <a:r>
              <a:rPr lang="af-ZA" sz="2000">
                <a:cs typeface="Arial" pitchFamily="34" charset="0"/>
              </a:rPr>
              <a:t>độ </a:t>
            </a:r>
            <a:r>
              <a:rPr lang="af-ZA" sz="2000" smtClean="0">
                <a:cs typeface="Arial" pitchFamily="34" charset="0"/>
              </a:rPr>
              <a:t>ATTT còn </a:t>
            </a:r>
            <a:r>
              <a:rPr lang="af-ZA" sz="2000">
                <a:cs typeface="Arial" pitchFamily="34" charset="0"/>
              </a:rPr>
              <a:t>tương đối chậm, chưa đạt tiến độ theo yêu cầu đề ra. </a:t>
            </a:r>
            <a:endParaRPr lang="af-ZA" sz="2000">
              <a:cs typeface="Arial" pitchFamily="34" charset="0"/>
            </a:endParaRPr>
          </a:p>
          <a:p>
            <a:pPr marL="285750" indent="-285750" algn="just">
              <a:spcBef>
                <a:spcPts val="600"/>
              </a:spcBef>
              <a:spcAft>
                <a:spcPts val="600"/>
              </a:spcAft>
              <a:buFont typeface="Wingdings" pitchFamily="2" charset="2"/>
              <a:buChar char="Ø"/>
            </a:pPr>
            <a:r>
              <a:rPr lang="af-ZA" sz="2000">
                <a:cs typeface="Arial" pitchFamily="34" charset="0"/>
              </a:rPr>
              <a:t>Số lượng các cơ sở giáo dục, trường học trên địa bàn sử dụng dịch vụ thu hộ, chi hộ, thanh toán qua tài khoản ngân hàng </a:t>
            </a:r>
            <a:r>
              <a:rPr lang="af-ZA" sz="2000">
                <a:cs typeface="Arial" pitchFamily="34" charset="0"/>
              </a:rPr>
              <a:t>còn </a:t>
            </a:r>
            <a:r>
              <a:rPr lang="af-ZA" sz="2000" smtClean="0">
                <a:cs typeface="Arial" pitchFamily="34" charset="0"/>
              </a:rPr>
              <a:t>thấp. Hoạt </a:t>
            </a:r>
            <a:r>
              <a:rPr lang="af-ZA" sz="2000">
                <a:cs typeface="Arial" pitchFamily="34" charset="0"/>
              </a:rPr>
              <a:t>động thanh toán không dùng tiền mặt trong lĩnh vực y tế còn ít về số lượng và giá trị, chủ yếu sử dụng ở cơ sở y tế tư nhân, còn nhiều đơn vị trên địa bàn tỉnh chưa triển khai hình thức thanh toán này. Việc triển khai dạy học trực tuyến còn khó khăn. Số lượng công dân đến cấp tài khoản định danh điện tử còn </a:t>
            </a:r>
            <a:r>
              <a:rPr lang="af-ZA" sz="2000">
                <a:cs typeface="Arial" pitchFamily="34" charset="0"/>
              </a:rPr>
              <a:t>thấp.</a:t>
            </a:r>
          </a:p>
          <a:p>
            <a:pPr marL="285750" indent="-285750" algn="just">
              <a:spcBef>
                <a:spcPts val="600"/>
              </a:spcBef>
              <a:spcAft>
                <a:spcPts val="600"/>
              </a:spcAft>
              <a:buFont typeface="Wingdings" pitchFamily="2" charset="2"/>
              <a:buChar char="Ø"/>
            </a:pPr>
            <a:r>
              <a:rPr lang="af-ZA" sz="2000">
                <a:cs typeface="Arial" pitchFamily="34" charset="0"/>
              </a:rPr>
              <a:t>Tỷ lệ cung cấp DVCTT mức độ 4; Tỷ lệ TTHC có phát sinh hồ sơ trực tuyến; Tỷ lệ hồ sơ phát sinh trực tuyến còn </a:t>
            </a:r>
            <a:r>
              <a:rPr lang="af-ZA" sz="2000">
                <a:cs typeface="Arial" pitchFamily="34" charset="0"/>
              </a:rPr>
              <a:t>thấp</a:t>
            </a:r>
            <a:r>
              <a:rPr lang="af-ZA" sz="2000" smtClean="0">
                <a:cs typeface="Arial" pitchFamily="34" charset="0"/>
              </a:rPr>
              <a:t>.</a:t>
            </a:r>
            <a:endParaRPr lang="af-ZA" sz="2000">
              <a:cs typeface="Arial" pitchFamily="34" charset="0"/>
            </a:endParaRPr>
          </a:p>
        </p:txBody>
      </p:sp>
    </p:spTree>
    <p:extLst>
      <p:ext uri="{BB962C8B-B14F-4D97-AF65-F5344CB8AC3E}">
        <p14:creationId xmlns:p14="http://schemas.microsoft.com/office/powerpoint/2010/main" val="302437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15</a:t>
            </a:fld>
            <a:endParaRPr lang="en-US"/>
          </a:p>
        </p:txBody>
      </p:sp>
      <p:sp>
        <p:nvSpPr>
          <p:cNvPr id="26" name="TextBox 25">
            <a:extLst>
              <a:ext uri="{FF2B5EF4-FFF2-40B4-BE49-F238E27FC236}">
                <a16:creationId xmlns:a16="http://schemas.microsoft.com/office/drawing/2014/main" xmlns="" id="{F9C6AFFB-03BA-44F3-AD1D-A1D6990A94D5}"/>
              </a:ext>
            </a:extLst>
          </p:cNvPr>
          <p:cNvSpPr txBox="1"/>
          <p:nvPr/>
        </p:nvSpPr>
        <p:spPr>
          <a:xfrm>
            <a:off x="1023773" y="1021732"/>
            <a:ext cx="2751074" cy="461665"/>
          </a:xfrm>
          <a:prstGeom prst="rect">
            <a:avLst/>
          </a:prstGeom>
          <a:noFill/>
        </p:spPr>
        <p:txBody>
          <a:bodyPr wrap="none" rtlCol="0">
            <a:spAutoFit/>
          </a:bodyPr>
          <a:lstStyle/>
          <a:p>
            <a:r>
              <a:rPr lang="en-US" sz="2400" b="1">
                <a:solidFill>
                  <a:schemeClr val="accent1">
                    <a:lumMod val="50000"/>
                  </a:schemeClr>
                </a:solidFill>
              </a:rPr>
              <a:t>KHÓ </a:t>
            </a:r>
            <a:r>
              <a:rPr lang="en-US" sz="2400" b="1" smtClean="0">
                <a:solidFill>
                  <a:schemeClr val="accent1">
                    <a:lumMod val="50000"/>
                  </a:schemeClr>
                </a:solidFill>
              </a:rPr>
              <a:t>KHĂN, </a:t>
            </a:r>
            <a:r>
              <a:rPr lang="en-US" sz="2400" b="1" smtClean="0">
                <a:solidFill>
                  <a:schemeClr val="accent1">
                    <a:lumMod val="50000"/>
                  </a:schemeClr>
                </a:solidFill>
              </a:rPr>
              <a:t>HẠN CHẾ</a:t>
            </a:r>
            <a:endParaRPr lang="en-US" sz="2400" b="1">
              <a:solidFill>
                <a:schemeClr val="accent1">
                  <a:lumMod val="50000"/>
                </a:schemeClr>
              </a:solidFill>
            </a:endParaRPr>
          </a:p>
        </p:txBody>
      </p:sp>
      <p:pic>
        <p:nvPicPr>
          <p:cNvPr id="34" name="Graphic 33" descr="Badge Unfollow">
            <a:extLst>
              <a:ext uri="{FF2B5EF4-FFF2-40B4-BE49-F238E27FC236}">
                <a16:creationId xmlns:a16="http://schemas.microsoft.com/office/drawing/2014/main" xmlns="" id="{B39A2C4E-D424-4007-A0CC-583877112978}"/>
              </a:ext>
            </a:extLst>
          </p:cNvPr>
          <p:cNvPicPr>
            <a:picLocks noChangeAspect="1"/>
          </p:cNvPicPr>
          <p:nvPr/>
        </p:nvPicPr>
        <p:blipFill>
          <a:blip r:embed="rId2">
            <a:extLst>
              <a:ext uri="{96DAC541-7B7A-43D3-8B79-37D633B846F1}">
                <asvg:svgBlip xmlns:asvg="http://schemas.microsoft.com/office/drawing/2016/SVG/main" xmlns="" r:embed="rId7"/>
              </a:ext>
            </a:extLst>
          </a:blip>
          <a:stretch>
            <a:fillRect/>
          </a:stretch>
        </p:blipFill>
        <p:spPr>
          <a:xfrm>
            <a:off x="387841" y="966528"/>
            <a:ext cx="597832" cy="597832"/>
          </a:xfrm>
          <a:prstGeom prst="rect">
            <a:avLst/>
          </a:prstGeom>
        </p:spPr>
      </p:pic>
      <p:pic>
        <p:nvPicPr>
          <p:cNvPr id="14"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1248" y="193197"/>
            <a:ext cx="707675" cy="707675"/>
          </a:xfrm>
          <a:prstGeom prst="rect">
            <a:avLst/>
          </a:prstGeom>
        </p:spPr>
      </p:pic>
      <p:sp>
        <p:nvSpPr>
          <p:cNvPr id="15"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04477"/>
            <a:ext cx="6667038" cy="432000"/>
          </a:xfrm>
        </p:spPr>
        <p:txBody>
          <a:bodyPr/>
          <a:lstStyle/>
          <a:p>
            <a:r>
              <a:rPr lang="en-US" sz="4000" b="1">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2" name="Rectangle 1"/>
          <p:cNvSpPr/>
          <p:nvPr/>
        </p:nvSpPr>
        <p:spPr>
          <a:xfrm>
            <a:off x="391247" y="1569554"/>
            <a:ext cx="11277011" cy="4555093"/>
          </a:xfrm>
          <a:prstGeom prst="rect">
            <a:avLst/>
          </a:prstGeom>
        </p:spPr>
        <p:txBody>
          <a:bodyPr wrap="square">
            <a:spAutoFit/>
          </a:bodyPr>
          <a:lstStyle/>
          <a:p>
            <a:pPr marL="285750" indent="-285750" algn="just">
              <a:spcBef>
                <a:spcPts val="600"/>
              </a:spcBef>
              <a:spcAft>
                <a:spcPts val="600"/>
              </a:spcAft>
              <a:buFont typeface="Wingdings" pitchFamily="2" charset="2"/>
              <a:buChar char="Ø"/>
            </a:pPr>
            <a:r>
              <a:rPr lang="nb-NO" sz="2000" smtClean="0">
                <a:cs typeface="Arial" pitchFamily="34" charset="0"/>
              </a:rPr>
              <a:t>Trình độ hiểu biết, ứng dụng về CNTT của người dân, </a:t>
            </a:r>
            <a:r>
              <a:rPr lang="af-ZA" sz="2000" smtClean="0">
                <a:cs typeface="Arial" pitchFamily="34" charset="0"/>
              </a:rPr>
              <a:t>doanh nghiệp trên địa bàn tỉnh còn hạn chế, </a:t>
            </a:r>
            <a:r>
              <a:rPr lang="nb-NO" sz="2000" smtClean="0">
                <a:cs typeface="Arial" pitchFamily="34" charset="0"/>
              </a:rPr>
              <a:t>chưa </a:t>
            </a:r>
            <a:r>
              <a:rPr lang="nb-NO" sz="2000">
                <a:cs typeface="Arial" pitchFamily="34" charset="0"/>
              </a:rPr>
              <a:t>thật sự hình thành được “Công dân điện </a:t>
            </a:r>
            <a:r>
              <a:rPr lang="nb-NO" sz="2000">
                <a:cs typeface="Arial" pitchFamily="34" charset="0"/>
              </a:rPr>
              <a:t>tử</a:t>
            </a:r>
            <a:r>
              <a:rPr lang="nb-NO" sz="2000" smtClean="0">
                <a:cs typeface="Arial" pitchFamily="34" charset="0"/>
              </a:rPr>
              <a:t>”.</a:t>
            </a:r>
            <a:r>
              <a:rPr lang="af-ZA" sz="2000" smtClean="0">
                <a:cs typeface="Arial" pitchFamily="34" charset="0"/>
              </a:rPr>
              <a:t> </a:t>
            </a:r>
          </a:p>
          <a:p>
            <a:pPr marL="285750" indent="-285750" algn="just">
              <a:spcBef>
                <a:spcPts val="600"/>
              </a:spcBef>
              <a:spcAft>
                <a:spcPts val="600"/>
              </a:spcAft>
              <a:buFont typeface="Wingdings" pitchFamily="2" charset="2"/>
              <a:buChar char="Ø"/>
            </a:pPr>
            <a:r>
              <a:rPr lang="af-ZA" sz="2000" smtClean="0"/>
              <a:t>Hạ tầng CNTT của tỉnh chưa hoàn thiện.</a:t>
            </a:r>
          </a:p>
          <a:p>
            <a:pPr marL="285750" indent="-285750" algn="just">
              <a:spcBef>
                <a:spcPts val="600"/>
              </a:spcBef>
              <a:spcAft>
                <a:spcPts val="600"/>
              </a:spcAft>
              <a:buFont typeface="Wingdings" pitchFamily="2" charset="2"/>
              <a:buChar char="Ø"/>
            </a:pPr>
            <a:r>
              <a:rPr lang="af-ZA" sz="2000" smtClean="0"/>
              <a:t>Hệ </a:t>
            </a:r>
            <a:r>
              <a:rPr lang="af-ZA" sz="2000"/>
              <a:t>thống Một cửa điện tử và Cổng Dịch vụ công do 2 đơn vị doanh nghiệp khác nhau cung cấp nên việc tích hợp, đồng bộ dữ liệu khó khăn. Tính năng nhiều phần mềm chưa thật sự ổn định, phù hợp nhu cầu </a:t>
            </a:r>
            <a:r>
              <a:rPr lang="af-ZA" sz="2000"/>
              <a:t>người </a:t>
            </a:r>
            <a:r>
              <a:rPr lang="af-ZA" sz="2000" smtClean="0"/>
              <a:t>dùng.</a:t>
            </a:r>
          </a:p>
          <a:p>
            <a:pPr marL="285750" indent="-285750" algn="just">
              <a:spcBef>
                <a:spcPts val="600"/>
              </a:spcBef>
              <a:spcAft>
                <a:spcPts val="600"/>
              </a:spcAft>
              <a:buFont typeface="Wingdings" pitchFamily="2" charset="2"/>
              <a:buChar char="Ø"/>
            </a:pPr>
            <a:r>
              <a:rPr lang="af-ZA" sz="2000"/>
              <a:t>Việc cập nhật hồ sơ TTHC vào hệ thống phần </a:t>
            </a:r>
            <a:r>
              <a:rPr lang="af-ZA" sz="2000"/>
              <a:t>mềm </a:t>
            </a:r>
            <a:r>
              <a:rPr lang="af-ZA" sz="2000" smtClean="0"/>
              <a:t>Một </a:t>
            </a:r>
            <a:r>
              <a:rPr lang="af-ZA" sz="2000"/>
              <a:t>cửa điện tử của một số đơn vị chưa đầy đủ. Chưa đồng bộ thường xuyên, đầy đủ hồ sơ TTHC với </a:t>
            </a:r>
            <a:r>
              <a:rPr lang="af-ZA" sz="2000"/>
              <a:t>Cổng </a:t>
            </a:r>
            <a:r>
              <a:rPr lang="af-ZA" sz="2000" smtClean="0"/>
              <a:t>DVC quốc </a:t>
            </a:r>
            <a:r>
              <a:rPr lang="af-ZA" sz="2000"/>
              <a:t>gia</a:t>
            </a:r>
            <a:r>
              <a:rPr lang="af-ZA" sz="2000"/>
              <a:t>. </a:t>
            </a:r>
            <a:endParaRPr lang="af-ZA" sz="2000" smtClean="0"/>
          </a:p>
          <a:p>
            <a:pPr marL="285750" indent="-285750" algn="just">
              <a:spcBef>
                <a:spcPts val="600"/>
              </a:spcBef>
              <a:spcAft>
                <a:spcPts val="600"/>
              </a:spcAft>
              <a:buFont typeface="Wingdings" pitchFamily="2" charset="2"/>
              <a:buChar char="Ø"/>
            </a:pPr>
            <a:r>
              <a:rPr lang="pt-BR" sz="2000"/>
              <a:t>Công tác đảm bảo ATTT chưa đạt yêu cầu đề ra, việc đảm bảo ATTT cho các hệ thống thông tin chưa đồng bộ. Việc chấp hành các quy định an ninh, ATTT ở một số đơn vị còn hạn chế.</a:t>
            </a:r>
          </a:p>
          <a:p>
            <a:pPr marL="285750" indent="-285750" algn="just">
              <a:spcBef>
                <a:spcPts val="600"/>
              </a:spcBef>
              <a:spcAft>
                <a:spcPts val="600"/>
              </a:spcAft>
              <a:buFont typeface="Wingdings" pitchFamily="2" charset="2"/>
              <a:buChar char="Ø"/>
            </a:pPr>
            <a:r>
              <a:rPr lang="pt-BR" sz="2000" smtClean="0"/>
              <a:t>Tỉnh </a:t>
            </a:r>
            <a:r>
              <a:rPr lang="pt-BR" sz="2000"/>
              <a:t>chưa triển khai Trung tâm giám sát an toàn thông tin mạng (SOC), do đó, chưa chủ động trong việc theo dõi, phòng ngừa, kịp thời phát hiện các nguy cơ mất an toàn thông </a:t>
            </a:r>
            <a:r>
              <a:rPr lang="pt-BR" sz="2000"/>
              <a:t>tin</a:t>
            </a:r>
            <a:r>
              <a:rPr lang="pt-BR" sz="2000" smtClean="0"/>
              <a:t>.</a:t>
            </a:r>
            <a:endParaRPr lang="en-US" sz="2000">
              <a:cs typeface="Arial" pitchFamily="34" charset="0"/>
            </a:endParaRPr>
          </a:p>
        </p:txBody>
      </p:sp>
    </p:spTree>
    <p:extLst>
      <p:ext uri="{BB962C8B-B14F-4D97-AF65-F5344CB8AC3E}">
        <p14:creationId xmlns:p14="http://schemas.microsoft.com/office/powerpoint/2010/main" val="346523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16</a:t>
            </a:fld>
            <a:endParaRPr lang="en-US"/>
          </a:p>
        </p:txBody>
      </p:sp>
      <p:pic>
        <p:nvPicPr>
          <p:cNvPr id="11" name="Graphic 37" descr="Bullseye">
            <a:extLst>
              <a:ext uri="{FF2B5EF4-FFF2-40B4-BE49-F238E27FC236}">
                <a16:creationId xmlns:a16="http://schemas.microsoft.com/office/drawing/2014/main" xmlns="" id="{43393136-A74D-49E3-85C6-CB257E8F16E2}"/>
              </a:ext>
            </a:extLst>
          </p:cNvPr>
          <p:cNvPicPr>
            <a:picLocks noChangeAspect="1"/>
          </p:cNvPicPr>
          <p:nvPr/>
        </p:nvPicPr>
        <p:blipFill>
          <a:blip r:embed="rId2">
            <a:extLst>
              <a:ext uri="{96DAC541-7B7A-43D3-8B79-37D633B846F1}">
                <asvg:svgBlip xmlns:asvg="http://schemas.microsoft.com/office/drawing/2016/SVG/main" xmlns="" r:embed="rId5"/>
              </a:ext>
            </a:extLst>
          </a:blip>
          <a:stretch>
            <a:fillRect/>
          </a:stretch>
        </p:blipFill>
        <p:spPr>
          <a:xfrm>
            <a:off x="367903" y="900872"/>
            <a:ext cx="601621" cy="601621"/>
          </a:xfrm>
          <a:prstGeom prst="rect">
            <a:avLst/>
          </a:prstGeom>
        </p:spPr>
      </p:pic>
      <p:sp>
        <p:nvSpPr>
          <p:cNvPr id="12" name="TextBox 11">
            <a:extLst>
              <a:ext uri="{FF2B5EF4-FFF2-40B4-BE49-F238E27FC236}">
                <a16:creationId xmlns:a16="http://schemas.microsoft.com/office/drawing/2014/main" xmlns="" id="{F33652A9-F679-4066-8B6A-178E7F2434D1}"/>
              </a:ext>
            </a:extLst>
          </p:cNvPr>
          <p:cNvSpPr txBox="1"/>
          <p:nvPr/>
        </p:nvSpPr>
        <p:spPr>
          <a:xfrm>
            <a:off x="969524" y="970849"/>
            <a:ext cx="5663730" cy="461665"/>
          </a:xfrm>
          <a:prstGeom prst="rect">
            <a:avLst/>
          </a:prstGeom>
          <a:noFill/>
        </p:spPr>
        <p:txBody>
          <a:bodyPr wrap="none" rtlCol="0">
            <a:spAutoFit/>
          </a:bodyPr>
          <a:lstStyle/>
          <a:p>
            <a:r>
              <a:rPr lang="en-US" sz="2400" b="1" smtClean="0">
                <a:solidFill>
                  <a:schemeClr val="accent1">
                    <a:lumMod val="50000"/>
                  </a:schemeClr>
                </a:solidFill>
              </a:rPr>
              <a:t>NHIỆM VỤ </a:t>
            </a:r>
            <a:r>
              <a:rPr lang="en-US" sz="2400" b="1">
                <a:solidFill>
                  <a:schemeClr val="accent1">
                    <a:lumMod val="50000"/>
                  </a:schemeClr>
                </a:solidFill>
              </a:rPr>
              <a:t>TRỌNG TÂM </a:t>
            </a:r>
            <a:r>
              <a:rPr lang="en-US" sz="2400" b="1" smtClean="0">
                <a:solidFill>
                  <a:schemeClr val="accent1">
                    <a:lumMod val="50000"/>
                  </a:schemeClr>
                </a:solidFill>
              </a:rPr>
              <a:t> 6 THÁNG CUỐI NĂM</a:t>
            </a:r>
            <a:endParaRPr lang="en-US" sz="2400" b="1">
              <a:solidFill>
                <a:schemeClr val="accent1">
                  <a:lumMod val="50000"/>
                </a:schemeClr>
              </a:solidFill>
            </a:endParaRPr>
          </a:p>
        </p:txBody>
      </p:sp>
      <p:pic>
        <p:nvPicPr>
          <p:cNvPr id="14" name="Graphic 32" descr="Cloud Computing">
            <a:extLst>
              <a:ext uri="{FF2B5EF4-FFF2-40B4-BE49-F238E27FC236}">
                <a16:creationId xmlns:a16="http://schemas.microsoft.com/office/drawing/2014/main" xmlns="" id="{572BBC1D-9C9E-4991-9CB8-3035C9E09AF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1248" y="193197"/>
            <a:ext cx="707675" cy="707675"/>
          </a:xfrm>
          <a:prstGeom prst="rect">
            <a:avLst/>
          </a:prstGeom>
        </p:spPr>
      </p:pic>
      <p:sp>
        <p:nvSpPr>
          <p:cNvPr id="15" name="Title 1">
            <a:extLst>
              <a:ext uri="{FF2B5EF4-FFF2-40B4-BE49-F238E27FC236}">
                <a16:creationId xmlns:a16="http://schemas.microsoft.com/office/drawing/2014/main" xmlns="" id="{AEA5083B-CC27-4F1C-AD03-E3DBEC1C9E78}"/>
              </a:ext>
            </a:extLst>
          </p:cNvPr>
          <p:cNvSpPr>
            <a:spLocks noGrp="1"/>
          </p:cNvSpPr>
          <p:nvPr>
            <p:ph type="title"/>
          </p:nvPr>
        </p:nvSpPr>
        <p:spPr>
          <a:xfrm>
            <a:off x="1098923" y="404477"/>
            <a:ext cx="6667038" cy="432000"/>
          </a:xfrm>
        </p:spPr>
        <p:txBody>
          <a:bodyPr/>
          <a:lstStyle/>
          <a:p>
            <a:r>
              <a:rPr lang="en-US" sz="4000" b="1">
                <a:latin typeface="Arial" panose="020B0604020202020204" pitchFamily="34" charset="0"/>
                <a:cs typeface="Arial" panose="020B0604020202020204" pitchFamily="34" charset="0"/>
              </a:rPr>
              <a:t>CÔNG NGHỆ THÔNG TIN</a:t>
            </a:r>
            <a:endParaRPr lang="en-US" sz="4000" b="1">
              <a:latin typeface="Arial" panose="020B0604020202020204" pitchFamily="34" charset="0"/>
              <a:cs typeface="Arial" panose="020B0604020202020204" pitchFamily="34" charset="0"/>
            </a:endParaRPr>
          </a:p>
        </p:txBody>
      </p:sp>
      <p:sp>
        <p:nvSpPr>
          <p:cNvPr id="3" name="Rectangle 2"/>
          <p:cNvSpPr/>
          <p:nvPr/>
        </p:nvSpPr>
        <p:spPr>
          <a:xfrm>
            <a:off x="537254" y="1476735"/>
            <a:ext cx="11053732" cy="5324535"/>
          </a:xfrm>
          <a:prstGeom prst="rect">
            <a:avLst/>
          </a:prstGeom>
        </p:spPr>
        <p:txBody>
          <a:bodyPr wrap="square">
            <a:spAutoFit/>
          </a:bodyPr>
          <a:lstStyle/>
          <a:p>
            <a:pPr marL="284400" indent="-284400" algn="just">
              <a:spcBef>
                <a:spcPts val="400"/>
              </a:spcBef>
              <a:spcAft>
                <a:spcPts val="400"/>
              </a:spcAft>
              <a:buFont typeface="Wingdings" pitchFamily="2" charset="2"/>
              <a:buChar char="Ø"/>
            </a:pPr>
            <a:r>
              <a:rPr lang="af-ZA" sz="2000"/>
              <a:t>Trình UBND </a:t>
            </a:r>
            <a:r>
              <a:rPr lang="af-ZA" sz="2000"/>
              <a:t>tỉnh </a:t>
            </a:r>
            <a:r>
              <a:rPr lang="af-ZA" sz="2000" smtClean="0"/>
              <a:t>dự </a:t>
            </a:r>
            <a:r>
              <a:rPr lang="af-ZA" sz="2000"/>
              <a:t>thảo Nghị quyết chuyên đề </a:t>
            </a:r>
            <a:r>
              <a:rPr lang="af-ZA" sz="2000"/>
              <a:t>của </a:t>
            </a:r>
            <a:r>
              <a:rPr lang="af-ZA" sz="2000" smtClean="0"/>
              <a:t>Ban Cán sự đảng </a:t>
            </a:r>
            <a:r>
              <a:rPr lang="af-ZA" sz="2000"/>
              <a:t>UBND tỉnh về thúc đẩy kinh tế số, xã hội số trên địa </a:t>
            </a:r>
            <a:r>
              <a:rPr lang="af-ZA" sz="2000"/>
              <a:t>bàn </a:t>
            </a:r>
            <a:r>
              <a:rPr lang="af-ZA" sz="2000" smtClean="0"/>
              <a:t>tỉnh.</a:t>
            </a:r>
          </a:p>
          <a:p>
            <a:pPr marL="284400" indent="-284400" algn="just">
              <a:spcBef>
                <a:spcPts val="400"/>
              </a:spcBef>
              <a:spcAft>
                <a:spcPts val="400"/>
              </a:spcAft>
              <a:buFont typeface="Wingdings" pitchFamily="2" charset="2"/>
              <a:buChar char="Ø"/>
            </a:pPr>
            <a:r>
              <a:rPr lang="af-ZA" sz="2000"/>
              <a:t>Trình </a:t>
            </a:r>
            <a:r>
              <a:rPr lang="af-ZA" sz="2000" smtClean="0"/>
              <a:t>UBND tỉnh ban </a:t>
            </a:r>
            <a:r>
              <a:rPr lang="af-ZA" sz="2000"/>
              <a:t>hành Quy chế quản lý và sử dụng chứng thư số, chữ ký số và dịch vụ chứng thực chữ ký số chuyên dùng Chính phủ trong các cơ quan, đơn vị trên địa bàn tỉnh Bắc Kạn</a:t>
            </a:r>
            <a:r>
              <a:rPr lang="af-ZA" sz="2000"/>
              <a:t>. </a:t>
            </a:r>
            <a:endParaRPr lang="af-ZA" sz="2000" smtClean="0"/>
          </a:p>
          <a:p>
            <a:pPr marL="284400" indent="-284400" algn="just">
              <a:spcBef>
                <a:spcPts val="400"/>
              </a:spcBef>
              <a:spcAft>
                <a:spcPts val="400"/>
              </a:spcAft>
              <a:buFont typeface="Wingdings" pitchFamily="2" charset="2"/>
              <a:buChar char="Ø"/>
            </a:pPr>
            <a:r>
              <a:rPr lang="af-ZA" sz="2000"/>
              <a:t>Tham </a:t>
            </a:r>
            <a:r>
              <a:rPr lang="af-ZA" sz="2000"/>
              <a:t>mưu </a:t>
            </a:r>
            <a:r>
              <a:rPr lang="af-ZA" sz="2000" smtClean="0"/>
              <a:t>ban hành, triển </a:t>
            </a:r>
            <a:r>
              <a:rPr lang="af-ZA" sz="2000"/>
              <a:t>khai </a:t>
            </a:r>
            <a:r>
              <a:rPr lang="af-ZA" sz="2000"/>
              <a:t>thực </a:t>
            </a:r>
            <a:r>
              <a:rPr lang="af-ZA" sz="2000" smtClean="0"/>
              <a:t>hiện các kế hoạch: </a:t>
            </a:r>
          </a:p>
          <a:p>
            <a:pPr marL="284400" indent="-284400" algn="just">
              <a:spcBef>
                <a:spcPts val="400"/>
              </a:spcBef>
              <a:spcAft>
                <a:spcPts val="400"/>
              </a:spcAft>
              <a:buFont typeface="Wingdings" pitchFamily="2" charset="2"/>
              <a:buChar char="§"/>
            </a:pPr>
            <a:r>
              <a:rPr lang="en-US" sz="2000" smtClean="0"/>
              <a:t>Kế </a:t>
            </a:r>
            <a:r>
              <a:rPr lang="en-US" sz="2000"/>
              <a:t>hoạch triển khai Quyết định số 676/QĐ-UBND ngày 26/4/2022 của UBND tỉnh phê duyệt Đề án tổng thể về CĐS tỉnh Bắc Kạn giai đoạn 2021-2025, định hướng đến năm 2030</a:t>
            </a:r>
            <a:r>
              <a:rPr lang="en-US" sz="2000"/>
              <a:t>. </a:t>
            </a:r>
            <a:endParaRPr lang="en-US" sz="2000" smtClean="0"/>
          </a:p>
          <a:p>
            <a:pPr marL="284400" indent="-284400" algn="just">
              <a:spcBef>
                <a:spcPts val="400"/>
              </a:spcBef>
              <a:spcAft>
                <a:spcPts val="400"/>
              </a:spcAft>
              <a:buFont typeface="Wingdings" pitchFamily="2" charset="2"/>
              <a:buChar char="§"/>
            </a:pPr>
            <a:r>
              <a:rPr lang="af-ZA" sz="2000" smtClean="0"/>
              <a:t>Kế </a:t>
            </a:r>
            <a:r>
              <a:rPr lang="af-ZA" sz="2000"/>
              <a:t>hoạch nâng cao chất lượng cung cấp, sử </a:t>
            </a:r>
            <a:r>
              <a:rPr lang="af-ZA" sz="2000"/>
              <a:t>dụng </a:t>
            </a:r>
            <a:r>
              <a:rPr lang="af-ZA" sz="2000" smtClean="0"/>
              <a:t>DVCTT của </a:t>
            </a:r>
            <a:r>
              <a:rPr lang="af-ZA" sz="2000"/>
              <a:t>tỉnh</a:t>
            </a:r>
            <a:r>
              <a:rPr lang="af-ZA" sz="2000"/>
              <a:t>. </a:t>
            </a:r>
            <a:endParaRPr lang="af-ZA" sz="2000" smtClean="0"/>
          </a:p>
          <a:p>
            <a:pPr marL="284400" indent="-284400" algn="just">
              <a:spcBef>
                <a:spcPts val="400"/>
              </a:spcBef>
              <a:spcAft>
                <a:spcPts val="400"/>
              </a:spcAft>
              <a:buFont typeface="Wingdings" pitchFamily="2" charset="2"/>
              <a:buChar char="Ø"/>
            </a:pPr>
            <a:r>
              <a:rPr lang="af-ZA" sz="2000" smtClean="0"/>
              <a:t>Tham </a:t>
            </a:r>
            <a:r>
              <a:rPr lang="af-ZA" sz="2000"/>
              <a:t>mưu </a:t>
            </a:r>
            <a:r>
              <a:rPr lang="af-ZA" sz="2000" smtClean="0"/>
              <a:t>ban </a:t>
            </a:r>
            <a:r>
              <a:rPr lang="af-ZA" sz="2000"/>
              <a:t>hành danh mục CSDL chuyên ngành </a:t>
            </a:r>
            <a:r>
              <a:rPr lang="af-ZA" sz="2000"/>
              <a:t>của </a:t>
            </a:r>
            <a:r>
              <a:rPr lang="af-ZA" sz="2000" smtClean="0"/>
              <a:t>tỉnh.</a:t>
            </a:r>
          </a:p>
          <a:p>
            <a:pPr marL="284400" indent="-284400" algn="just">
              <a:spcBef>
                <a:spcPts val="400"/>
              </a:spcBef>
              <a:spcAft>
                <a:spcPts val="400"/>
              </a:spcAft>
              <a:buFont typeface="Wingdings" pitchFamily="2" charset="2"/>
              <a:buChar char="Ø"/>
            </a:pPr>
            <a:r>
              <a:rPr lang="af-ZA" sz="2000"/>
              <a:t>Tập trung triển khai sử dụng các nền tảng số. </a:t>
            </a:r>
          </a:p>
          <a:p>
            <a:pPr marL="284400" indent="-284400" algn="just">
              <a:spcBef>
                <a:spcPts val="400"/>
              </a:spcBef>
              <a:spcAft>
                <a:spcPts val="400"/>
              </a:spcAft>
              <a:buFont typeface="Wingdings" pitchFamily="2" charset="2"/>
              <a:buChar char="Ø"/>
            </a:pPr>
            <a:r>
              <a:rPr lang="af-ZA" sz="2000" smtClean="0"/>
              <a:t>Tổ </a:t>
            </a:r>
            <a:r>
              <a:rPr lang="af-ZA" sz="2000"/>
              <a:t>chức </a:t>
            </a:r>
            <a:r>
              <a:rPr lang="af-ZA" sz="2000" smtClean="0"/>
              <a:t>tập </a:t>
            </a:r>
            <a:r>
              <a:rPr lang="af-ZA" sz="2000"/>
              <a:t>huấn </a:t>
            </a:r>
            <a:r>
              <a:rPr lang="af-ZA" sz="2000" smtClean="0"/>
              <a:t>về </a:t>
            </a:r>
            <a:r>
              <a:rPr lang="af-ZA" sz="2000"/>
              <a:t>CĐS tại các huyện, </a:t>
            </a:r>
            <a:r>
              <a:rPr lang="af-ZA" sz="2000"/>
              <a:t>thành </a:t>
            </a:r>
            <a:r>
              <a:rPr lang="af-ZA" sz="2000" smtClean="0"/>
              <a:t>phố; triển </a:t>
            </a:r>
            <a:r>
              <a:rPr lang="af-ZA" sz="2000"/>
              <a:t>khai các lớp học qua nền tảng học trực tuyến mở đại trà cho lãnh đạo cấp xã. </a:t>
            </a:r>
            <a:endParaRPr lang="af-ZA" sz="2000" smtClean="0"/>
          </a:p>
          <a:p>
            <a:pPr marL="284400" indent="-284400" algn="just">
              <a:spcBef>
                <a:spcPts val="400"/>
              </a:spcBef>
              <a:spcAft>
                <a:spcPts val="400"/>
              </a:spcAft>
              <a:buFont typeface="Wingdings" pitchFamily="2" charset="2"/>
              <a:buChar char="Ø"/>
            </a:pPr>
            <a:r>
              <a:rPr lang="af-ZA" sz="2000" smtClean="0"/>
              <a:t>Phối </a:t>
            </a:r>
            <a:r>
              <a:rPr lang="af-ZA" sz="2000"/>
              <a:t>hợp </a:t>
            </a:r>
            <a:r>
              <a:rPr lang="af-ZA" sz="2000" smtClean="0"/>
              <a:t>Tỉnh </a:t>
            </a:r>
            <a:r>
              <a:rPr lang="af-ZA" sz="2000"/>
              <a:t>đoàn thực hiện chương trình hợp tác thúc </a:t>
            </a:r>
            <a:r>
              <a:rPr lang="af-ZA" sz="2000"/>
              <a:t>đẩy </a:t>
            </a:r>
            <a:r>
              <a:rPr lang="af-ZA" sz="2000" smtClean="0"/>
              <a:t>CĐS</a:t>
            </a:r>
          </a:p>
          <a:p>
            <a:pPr marL="284400" indent="-284400" algn="just">
              <a:spcBef>
                <a:spcPts val="400"/>
              </a:spcBef>
              <a:spcAft>
                <a:spcPts val="400"/>
              </a:spcAft>
              <a:buFont typeface="Wingdings" pitchFamily="2" charset="2"/>
              <a:buChar char="Ø"/>
            </a:pPr>
            <a:r>
              <a:rPr lang="af-ZA" sz="2000" smtClean="0"/>
              <a:t>Tiếp tục triển </a:t>
            </a:r>
            <a:r>
              <a:rPr lang="af-ZA" sz="2000"/>
              <a:t>khai thí điểm Tổ công nghệ số </a:t>
            </a:r>
            <a:r>
              <a:rPr lang="af-ZA" sz="2000"/>
              <a:t>cộng </a:t>
            </a:r>
            <a:r>
              <a:rPr lang="af-ZA" sz="2000" smtClean="0"/>
              <a:t>đồng cấp xã, thôn.</a:t>
            </a:r>
            <a:endParaRPr lang="en-US" sz="2000"/>
          </a:p>
        </p:txBody>
      </p:sp>
    </p:spTree>
    <p:extLst>
      <p:ext uri="{BB962C8B-B14F-4D97-AF65-F5344CB8AC3E}">
        <p14:creationId xmlns:p14="http://schemas.microsoft.com/office/powerpoint/2010/main" val="2471818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17</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58962" y="235725"/>
            <a:ext cx="702910" cy="702910"/>
          </a:xfrm>
          <a:prstGeom prst="rect">
            <a:avLst/>
          </a:prstGeom>
        </p:spPr>
      </p:pic>
      <p:sp>
        <p:nvSpPr>
          <p:cNvPr id="3" name="TextBox 2">
            <a:extLst>
              <a:ext uri="{FF2B5EF4-FFF2-40B4-BE49-F238E27FC236}">
                <a16:creationId xmlns:a16="http://schemas.microsoft.com/office/drawing/2014/main" xmlns="" id="{666EE07C-6524-416A-8420-29D6C99BA9ED}"/>
              </a:ext>
            </a:extLst>
          </p:cNvPr>
          <p:cNvSpPr txBox="1"/>
          <p:nvPr/>
        </p:nvSpPr>
        <p:spPr>
          <a:xfrm>
            <a:off x="914773" y="1139141"/>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8" name="Graphic 7" descr="Bar graph with upward trend">
            <a:extLst>
              <a:ext uri="{FF2B5EF4-FFF2-40B4-BE49-F238E27FC236}">
                <a16:creationId xmlns:a16="http://schemas.microsoft.com/office/drawing/2014/main" xmlns="" id="{3F8EB0EF-E36C-4F31-9BA4-8D5E1A47E1D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00939" y="1090767"/>
            <a:ext cx="536370" cy="536370"/>
          </a:xfrm>
          <a:prstGeom prst="rect">
            <a:avLst/>
          </a:prstGeom>
        </p:spPr>
      </p:pic>
      <p:pic>
        <p:nvPicPr>
          <p:cNvPr id="13" name="Picture 12" descr="A screenshot of a cell phone&#10;&#10;Description automatically generated">
            <a:extLst>
              <a:ext uri="{FF2B5EF4-FFF2-40B4-BE49-F238E27FC236}">
                <a16:creationId xmlns:a16="http://schemas.microsoft.com/office/drawing/2014/main" xmlns="" id="{1CD77FFD-4FA3-4011-89F9-8631AAEDF2AF}"/>
              </a:ext>
            </a:extLst>
          </p:cNvPr>
          <p:cNvPicPr>
            <a:picLocks noChangeAspect="1"/>
          </p:cNvPicPr>
          <p:nvPr/>
        </p:nvPicPr>
        <p:blipFill>
          <a:blip r:embed="rId7"/>
          <a:stretch>
            <a:fillRect/>
          </a:stretch>
        </p:blipFill>
        <p:spPr>
          <a:xfrm>
            <a:off x="9324304" y="147323"/>
            <a:ext cx="2498501" cy="1886888"/>
          </a:xfrm>
          <a:prstGeom prst="rect">
            <a:avLst/>
          </a:prstGeom>
        </p:spPr>
      </p:pic>
      <p:sp>
        <p:nvSpPr>
          <p:cNvPr id="4" name="Rectangle 3"/>
          <p:cNvSpPr/>
          <p:nvPr/>
        </p:nvSpPr>
        <p:spPr>
          <a:xfrm>
            <a:off x="435282" y="1627137"/>
            <a:ext cx="11387523" cy="5016758"/>
          </a:xfrm>
          <a:prstGeom prst="rect">
            <a:avLst/>
          </a:prstGeom>
        </p:spPr>
        <p:txBody>
          <a:bodyPr wrap="square">
            <a:spAutoFit/>
          </a:bodyPr>
          <a:lstStyle/>
          <a:p>
            <a:pPr marL="284400" indent="-284400" algn="just">
              <a:spcBef>
                <a:spcPts val="600"/>
              </a:spcBef>
              <a:spcAft>
                <a:spcPts val="600"/>
              </a:spcAft>
              <a:buFont typeface="Wingdings" pitchFamily="2" charset="2"/>
              <a:buChar char="Ø"/>
            </a:pPr>
            <a:r>
              <a:rPr lang="en-US" sz="2000"/>
              <a:t>Tỉnh Bắc </a:t>
            </a:r>
            <a:r>
              <a:rPr lang="en-US" sz="2000"/>
              <a:t>Kạn </a:t>
            </a:r>
            <a:r>
              <a:rPr lang="en-US" sz="2000" smtClean="0"/>
              <a:t>có </a:t>
            </a:r>
            <a:r>
              <a:rPr lang="en-US" sz="2000"/>
              <a:t>đủ </a:t>
            </a:r>
            <a:r>
              <a:rPr lang="en-US" sz="2000" b="1"/>
              <a:t>04</a:t>
            </a:r>
            <a:r>
              <a:rPr lang="en-US" sz="2000"/>
              <a:t> loại hình </a:t>
            </a:r>
            <a:r>
              <a:rPr lang="en-US" sz="2000"/>
              <a:t>báo </a:t>
            </a:r>
            <a:r>
              <a:rPr lang="en-US" sz="2000" smtClean="0"/>
              <a:t>chí: </a:t>
            </a:r>
            <a:r>
              <a:rPr lang="en-US" sz="2000"/>
              <a:t>Báo in, báo nói, báo hình và báo </a:t>
            </a:r>
            <a:r>
              <a:rPr lang="en-US" sz="2000"/>
              <a:t>điện </a:t>
            </a:r>
            <a:r>
              <a:rPr lang="en-US" sz="2000" smtClean="0"/>
              <a:t>tử.</a:t>
            </a:r>
          </a:p>
          <a:p>
            <a:pPr marL="284400" indent="-284400" algn="just">
              <a:spcBef>
                <a:spcPts val="600"/>
              </a:spcBef>
              <a:spcAft>
                <a:spcPts val="600"/>
              </a:spcAft>
              <a:buFont typeface="Wingdings" pitchFamily="2" charset="2"/>
              <a:buChar char="Ø"/>
            </a:pPr>
            <a:r>
              <a:rPr lang="en-US" sz="2000" smtClean="0"/>
              <a:t>Hệ </a:t>
            </a:r>
            <a:r>
              <a:rPr lang="en-US" sz="2000"/>
              <a:t>thống thông tin cơ </a:t>
            </a:r>
            <a:r>
              <a:rPr lang="en-US" sz="2000"/>
              <a:t>sở </a:t>
            </a:r>
            <a:r>
              <a:rPr lang="en-US" sz="2000" smtClean="0"/>
              <a:t>gồm:</a:t>
            </a:r>
          </a:p>
          <a:p>
            <a:pPr marL="284400" indent="-284400" algn="just">
              <a:spcBef>
                <a:spcPts val="600"/>
              </a:spcBef>
              <a:spcAft>
                <a:spcPts val="600"/>
              </a:spcAft>
              <a:buFont typeface="Wingdings" pitchFamily="2" charset="2"/>
              <a:buChar char="§"/>
            </a:pPr>
            <a:r>
              <a:rPr lang="en-US" sz="2000" b="1" smtClean="0"/>
              <a:t>08</a:t>
            </a:r>
            <a:r>
              <a:rPr lang="en-US" sz="2000" smtClean="0"/>
              <a:t> </a:t>
            </a:r>
            <a:r>
              <a:rPr lang="en-US" sz="2000"/>
              <a:t>cơ sở truyền thanh - truyền hình cấp huyện/8 huyện, thành phố đã sáp nhập vào đơn vị sự nghiệp văn hóa thông tin cấp huyện</a:t>
            </a:r>
            <a:r>
              <a:rPr lang="en-US" sz="2000"/>
              <a:t>. </a:t>
            </a:r>
            <a:endParaRPr lang="en-US" sz="2000" smtClean="0"/>
          </a:p>
          <a:p>
            <a:pPr marL="284400" indent="-284400" algn="just">
              <a:spcBef>
                <a:spcPts val="600"/>
              </a:spcBef>
              <a:spcAft>
                <a:spcPts val="600"/>
              </a:spcAft>
              <a:buFont typeface="Wingdings" pitchFamily="2" charset="2"/>
              <a:buChar char="§"/>
            </a:pPr>
            <a:r>
              <a:rPr lang="en-US" sz="2000" b="1" smtClean="0"/>
              <a:t>106</a:t>
            </a:r>
            <a:r>
              <a:rPr lang="en-US" sz="2000" smtClean="0"/>
              <a:t> </a:t>
            </a:r>
            <a:r>
              <a:rPr lang="en-US" sz="2000"/>
              <a:t>đài truyền thanh cấp xã/108 xã, phường, </a:t>
            </a:r>
            <a:r>
              <a:rPr lang="en-US" sz="2000"/>
              <a:t>thị </a:t>
            </a:r>
            <a:r>
              <a:rPr lang="en-US" sz="2000" smtClean="0"/>
              <a:t>trấn. Trong đó, có </a:t>
            </a:r>
            <a:r>
              <a:rPr lang="en-US" sz="2000" b="1" smtClean="0"/>
              <a:t>77</a:t>
            </a:r>
            <a:r>
              <a:rPr lang="en-US" sz="2000" smtClean="0"/>
              <a:t> đài </a:t>
            </a:r>
            <a:r>
              <a:rPr lang="en-US" sz="2000"/>
              <a:t>ứng dụng CNTT- VT; </a:t>
            </a:r>
            <a:r>
              <a:rPr lang="en-US" sz="2000" b="1"/>
              <a:t>95</a:t>
            </a:r>
            <a:r>
              <a:rPr lang="en-US" sz="2000"/>
              <a:t> đài hoạt động; </a:t>
            </a:r>
            <a:r>
              <a:rPr lang="en-US" sz="2000" b="1"/>
              <a:t>11</a:t>
            </a:r>
            <a:r>
              <a:rPr lang="en-US" sz="2000"/>
              <a:t> đài không hoạt động</a:t>
            </a:r>
            <a:r>
              <a:rPr lang="en-US" sz="2000"/>
              <a:t>. </a:t>
            </a:r>
            <a:r>
              <a:rPr lang="en-US" sz="2000"/>
              <a:t>Tỷ lệ xã, phường có trạm truyền thanh cơ sở hoạt động </a:t>
            </a:r>
            <a:r>
              <a:rPr lang="en-US" sz="2000"/>
              <a:t>tốt </a:t>
            </a:r>
            <a:r>
              <a:rPr lang="en-US" sz="2000" smtClean="0"/>
              <a:t>đạt </a:t>
            </a:r>
            <a:r>
              <a:rPr lang="en-US" sz="2000" b="1" smtClean="0"/>
              <a:t>88%</a:t>
            </a:r>
            <a:r>
              <a:rPr lang="en-US" sz="2000" smtClean="0"/>
              <a:t>. </a:t>
            </a:r>
            <a:r>
              <a:rPr lang="en-US" sz="2000"/>
              <a:t>Tỷ lệ xã, phường, thị trấn có đài truyền thanh ứng </a:t>
            </a:r>
            <a:r>
              <a:rPr lang="en-US" sz="2000"/>
              <a:t>dụng </a:t>
            </a:r>
            <a:r>
              <a:rPr lang="en-US" sz="2000" smtClean="0"/>
              <a:t>CNTT-VT đạt </a:t>
            </a:r>
            <a:r>
              <a:rPr lang="en-US" sz="2000" b="1" smtClean="0"/>
              <a:t>71,3%</a:t>
            </a:r>
            <a:r>
              <a:rPr lang="en-US" sz="2000" smtClean="0"/>
              <a:t>.</a:t>
            </a:r>
            <a:r>
              <a:rPr lang="en-US" sz="2000"/>
              <a:t> </a:t>
            </a:r>
            <a:r>
              <a:rPr lang="en-US" sz="2000" smtClean="0"/>
              <a:t>Còn </a:t>
            </a:r>
            <a:r>
              <a:rPr lang="en-US" sz="2000" b="1" smtClean="0"/>
              <a:t>02</a:t>
            </a:r>
            <a:r>
              <a:rPr lang="en-US" sz="2000" smtClean="0"/>
              <a:t> </a:t>
            </a:r>
            <a:r>
              <a:rPr lang="en-US" sz="2000"/>
              <a:t>phường chưa có đài truyền thanh là Minh </a:t>
            </a:r>
            <a:r>
              <a:rPr lang="en-US" sz="2000"/>
              <a:t>khai </a:t>
            </a:r>
            <a:r>
              <a:rPr lang="en-US" sz="2000" smtClean="0"/>
              <a:t>và Sông </a:t>
            </a:r>
            <a:r>
              <a:rPr lang="en-US" sz="2000"/>
              <a:t>Cầu do chưa </a:t>
            </a:r>
            <a:r>
              <a:rPr lang="en-US" sz="2000"/>
              <a:t>lắp </a:t>
            </a:r>
            <a:r>
              <a:rPr lang="en-US" sz="2000" smtClean="0"/>
              <a:t>đặt. </a:t>
            </a:r>
          </a:p>
          <a:p>
            <a:pPr marL="342900" indent="-342900" algn="just">
              <a:spcBef>
                <a:spcPts val="600"/>
              </a:spcBef>
              <a:spcAft>
                <a:spcPts val="600"/>
              </a:spcAft>
              <a:buFont typeface="Wingdings" pitchFamily="2" charset="2"/>
              <a:buChar char="Ø"/>
            </a:pPr>
            <a:r>
              <a:rPr lang="en-US" sz="2000"/>
              <a:t>Tỷ lệ hộ dân nghe được chương trình phát thanh và xem được truyền hình đạt </a:t>
            </a:r>
            <a:r>
              <a:rPr lang="en-US" sz="2000" b="1"/>
              <a:t>100%</a:t>
            </a:r>
            <a:r>
              <a:rPr lang="en-US" sz="2000"/>
              <a:t>.  </a:t>
            </a:r>
          </a:p>
          <a:p>
            <a:pPr marL="284400" indent="-284400" algn="just">
              <a:spcBef>
                <a:spcPts val="600"/>
              </a:spcBef>
              <a:spcAft>
                <a:spcPts val="600"/>
              </a:spcAft>
              <a:buFont typeface="Wingdings" pitchFamily="2" charset="2"/>
              <a:buChar char="Ø"/>
            </a:pPr>
            <a:r>
              <a:rPr lang="en-US" sz="2000" smtClean="0"/>
              <a:t>Hệ </a:t>
            </a:r>
            <a:r>
              <a:rPr lang="en-US" sz="2000"/>
              <a:t>thống thông tin điện tử gồm </a:t>
            </a:r>
            <a:r>
              <a:rPr lang="en-US" sz="2000" b="1"/>
              <a:t>21</a:t>
            </a:r>
            <a:r>
              <a:rPr lang="en-US" sz="2000"/>
              <a:t> trang/cổng TTĐT được cấp giấy phép thiết lập trang TTĐT tổng hợp trên mạng Internet và </a:t>
            </a:r>
            <a:r>
              <a:rPr lang="en-US" sz="2000" b="1"/>
              <a:t>02</a:t>
            </a:r>
            <a:r>
              <a:rPr lang="en-US" sz="2000"/>
              <a:t> cụm thông tin điện tử công cộng</a:t>
            </a:r>
            <a:r>
              <a:rPr lang="en-US" sz="2000"/>
              <a:t>. </a:t>
            </a:r>
            <a:endParaRPr lang="en-US" sz="2000" smtClean="0"/>
          </a:p>
          <a:p>
            <a:pPr marL="284400" indent="-284400" algn="just">
              <a:spcBef>
                <a:spcPts val="600"/>
              </a:spcBef>
              <a:spcAft>
                <a:spcPts val="600"/>
              </a:spcAft>
              <a:buFont typeface="Wingdings" pitchFamily="2" charset="2"/>
              <a:buChar char="Ø"/>
            </a:pPr>
            <a:r>
              <a:rPr lang="en-US" sz="2000"/>
              <a:t>Hệ thống truyền hình trả tiền có </a:t>
            </a:r>
            <a:r>
              <a:rPr lang="en-US" sz="2000" b="1"/>
              <a:t>04</a:t>
            </a:r>
            <a:r>
              <a:rPr lang="en-US" sz="2000"/>
              <a:t> doanh nghiệp cung cấp các dịch vụ MyTV, VTCcab, Next TV và Truyền hình FPT</a:t>
            </a:r>
            <a:r>
              <a:rPr lang="en-US" sz="2000"/>
              <a:t>. </a:t>
            </a:r>
            <a:endParaRPr lang="en-US" sz="2000"/>
          </a:p>
        </p:txBody>
      </p:sp>
    </p:spTree>
    <p:extLst>
      <p:ext uri="{BB962C8B-B14F-4D97-AF65-F5344CB8AC3E}">
        <p14:creationId xmlns:p14="http://schemas.microsoft.com/office/powerpoint/2010/main" val="1380777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18</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58962" y="235725"/>
            <a:ext cx="702910" cy="702910"/>
          </a:xfrm>
          <a:prstGeom prst="rect">
            <a:avLst/>
          </a:prstGeom>
        </p:spPr>
      </p:pic>
      <p:sp>
        <p:nvSpPr>
          <p:cNvPr id="3" name="TextBox 2">
            <a:extLst>
              <a:ext uri="{FF2B5EF4-FFF2-40B4-BE49-F238E27FC236}">
                <a16:creationId xmlns:a16="http://schemas.microsoft.com/office/drawing/2014/main" xmlns="" id="{666EE07C-6524-416A-8420-29D6C99BA9ED}"/>
              </a:ext>
            </a:extLst>
          </p:cNvPr>
          <p:cNvSpPr txBox="1"/>
          <p:nvPr/>
        </p:nvSpPr>
        <p:spPr>
          <a:xfrm>
            <a:off x="914773" y="997472"/>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8" name="Graphic 7" descr="Bar graph with upward trend">
            <a:extLst>
              <a:ext uri="{FF2B5EF4-FFF2-40B4-BE49-F238E27FC236}">
                <a16:creationId xmlns:a16="http://schemas.microsoft.com/office/drawing/2014/main" xmlns="" id="{3F8EB0EF-E36C-4F31-9BA4-8D5E1A47E1D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00939" y="987735"/>
            <a:ext cx="536370" cy="536370"/>
          </a:xfrm>
          <a:prstGeom prst="rect">
            <a:avLst/>
          </a:prstGeom>
        </p:spPr>
      </p:pic>
      <p:sp>
        <p:nvSpPr>
          <p:cNvPr id="4" name="Rectangle 3"/>
          <p:cNvSpPr/>
          <p:nvPr/>
        </p:nvSpPr>
        <p:spPr>
          <a:xfrm>
            <a:off x="435282" y="1524105"/>
            <a:ext cx="11387523" cy="4708981"/>
          </a:xfrm>
          <a:prstGeom prst="rect">
            <a:avLst/>
          </a:prstGeom>
        </p:spPr>
        <p:txBody>
          <a:bodyPr wrap="square">
            <a:spAutoFit/>
          </a:bodyPr>
          <a:lstStyle/>
          <a:p>
            <a:pPr marL="285750" indent="-285750" algn="just">
              <a:spcBef>
                <a:spcPts val="600"/>
              </a:spcBef>
              <a:spcAft>
                <a:spcPts val="600"/>
              </a:spcAft>
              <a:buFont typeface="Wingdings" pitchFamily="2" charset="2"/>
              <a:buChar char="Ø"/>
            </a:pPr>
            <a:r>
              <a:rPr lang="en-US" sz="2000" smtClean="0"/>
              <a:t>Sản </a:t>
            </a:r>
            <a:r>
              <a:rPr lang="en-US" sz="2000"/>
              <a:t>lượng báo, tạp </a:t>
            </a:r>
            <a:r>
              <a:rPr lang="en-US" sz="2000"/>
              <a:t>chí </a:t>
            </a:r>
            <a:r>
              <a:rPr lang="en-US" sz="2000" smtClean="0"/>
              <a:t>đạt </a:t>
            </a:r>
            <a:r>
              <a:rPr lang="en-US" sz="2000" b="1"/>
              <a:t>1.065.715</a:t>
            </a:r>
            <a:r>
              <a:rPr lang="en-US" sz="2000"/>
              <a:t> bản in </a:t>
            </a:r>
            <a:r>
              <a:rPr lang="en-US" sz="2000"/>
              <a:t>phát </a:t>
            </a:r>
            <a:r>
              <a:rPr lang="en-US" sz="2000" smtClean="0"/>
              <a:t>hành.</a:t>
            </a:r>
          </a:p>
          <a:p>
            <a:pPr marL="285750" indent="-285750" algn="just">
              <a:spcBef>
                <a:spcPts val="600"/>
              </a:spcBef>
              <a:spcAft>
                <a:spcPts val="600"/>
              </a:spcAft>
              <a:buFont typeface="Wingdings" pitchFamily="2" charset="2"/>
              <a:buChar char="Ø"/>
            </a:pPr>
            <a:r>
              <a:rPr lang="en-US" sz="2000" smtClean="0"/>
              <a:t>Tổng </a:t>
            </a:r>
            <a:r>
              <a:rPr lang="af-ZA" sz="2000"/>
              <a:t>thời lượng tiếp, phát sóng phát thanh, truyền hình đạt </a:t>
            </a:r>
            <a:r>
              <a:rPr lang="af-ZA" sz="2000" b="1"/>
              <a:t>74.740</a:t>
            </a:r>
            <a:r>
              <a:rPr lang="af-ZA" sz="2000"/>
              <a:t> giờ</a:t>
            </a:r>
            <a:r>
              <a:rPr lang="en-US" sz="2000"/>
              <a:t>. </a:t>
            </a:r>
            <a:endParaRPr lang="en-US" sz="2000" smtClean="0"/>
          </a:p>
          <a:p>
            <a:pPr marL="285750" indent="-285750" algn="just">
              <a:spcBef>
                <a:spcPts val="600"/>
              </a:spcBef>
              <a:spcAft>
                <a:spcPts val="600"/>
              </a:spcAft>
              <a:buFont typeface="Wingdings" pitchFamily="2" charset="2"/>
              <a:buChar char="Ø"/>
            </a:pPr>
            <a:r>
              <a:rPr lang="en-US" sz="2000" smtClean="0"/>
              <a:t>Doanh </a:t>
            </a:r>
            <a:r>
              <a:rPr lang="en-US" sz="2000"/>
              <a:t>thu lĩnh vực báo </a:t>
            </a:r>
            <a:r>
              <a:rPr lang="en-US" sz="2000"/>
              <a:t>chí </a:t>
            </a:r>
            <a:r>
              <a:rPr lang="en-US" sz="2000" smtClean="0"/>
              <a:t>đạt </a:t>
            </a:r>
            <a:r>
              <a:rPr lang="en-US" sz="2000" b="1"/>
              <a:t>1,8 </a:t>
            </a:r>
            <a:r>
              <a:rPr lang="en-US" sz="2000"/>
              <a:t>tỷ </a:t>
            </a:r>
            <a:r>
              <a:rPr lang="en-US" sz="2000" smtClean="0"/>
              <a:t>đồng; nộp </a:t>
            </a:r>
            <a:r>
              <a:rPr lang="en-US" sz="2000"/>
              <a:t>ngân sách </a:t>
            </a:r>
            <a:r>
              <a:rPr lang="en-US" sz="2000" b="1"/>
              <a:t>101</a:t>
            </a:r>
            <a:r>
              <a:rPr lang="en-US" sz="2000"/>
              <a:t> </a:t>
            </a:r>
            <a:r>
              <a:rPr lang="en-US" sz="2000"/>
              <a:t>triệu </a:t>
            </a:r>
            <a:r>
              <a:rPr lang="en-US" sz="2000" smtClean="0"/>
              <a:t>đồng.</a:t>
            </a:r>
          </a:p>
          <a:p>
            <a:pPr marL="285750" indent="-285750" algn="just">
              <a:spcBef>
                <a:spcPts val="600"/>
              </a:spcBef>
              <a:spcAft>
                <a:spcPts val="600"/>
              </a:spcAft>
              <a:buFont typeface="Wingdings" pitchFamily="2" charset="2"/>
              <a:buChar char="Ø"/>
            </a:pPr>
            <a:r>
              <a:rPr lang="en-US" sz="2000" smtClean="0"/>
              <a:t>Sản </a:t>
            </a:r>
            <a:r>
              <a:rPr lang="en-US" sz="2000"/>
              <a:t>lượng in (quy đổi) đạt </a:t>
            </a:r>
            <a:r>
              <a:rPr lang="en-US" sz="2000" b="1"/>
              <a:t>35,2</a:t>
            </a:r>
            <a:r>
              <a:rPr lang="en-US" sz="2000"/>
              <a:t> triệu trang A4</a:t>
            </a:r>
            <a:r>
              <a:rPr lang="en-US" sz="2000"/>
              <a:t>. </a:t>
            </a:r>
            <a:r>
              <a:rPr lang="en-US" sz="2000" smtClean="0"/>
              <a:t>Doanh </a:t>
            </a:r>
            <a:r>
              <a:rPr lang="en-US" sz="2000"/>
              <a:t>thu hoạt động in đạt </a:t>
            </a:r>
            <a:r>
              <a:rPr lang="en-US" sz="2000" b="1"/>
              <a:t>2,7</a:t>
            </a:r>
            <a:r>
              <a:rPr lang="en-US" sz="2000"/>
              <a:t> tỷ đồng; nộp ngân sách </a:t>
            </a:r>
            <a:r>
              <a:rPr lang="en-US" sz="2000" b="1"/>
              <a:t>180 </a:t>
            </a:r>
            <a:r>
              <a:rPr lang="en-US" sz="2000"/>
              <a:t>triệu đồng. </a:t>
            </a:r>
          </a:p>
          <a:p>
            <a:pPr marL="285750" indent="-285750" algn="just">
              <a:spcBef>
                <a:spcPts val="600"/>
              </a:spcBef>
              <a:spcAft>
                <a:spcPts val="600"/>
              </a:spcAft>
              <a:buFont typeface="Wingdings" pitchFamily="2" charset="2"/>
              <a:buChar char="Ø"/>
            </a:pPr>
            <a:r>
              <a:rPr lang="en-US" sz="2000" smtClean="0"/>
              <a:t>Báo </a:t>
            </a:r>
            <a:r>
              <a:rPr lang="en-US" sz="2000"/>
              <a:t>chí </a:t>
            </a:r>
            <a:r>
              <a:rPr lang="en-US" sz="2000" smtClean="0"/>
              <a:t>chủ </a:t>
            </a:r>
            <a:r>
              <a:rPr lang="en-US" sz="2000"/>
              <a:t>động, kịp thời, thông tin hiệu quả về những vấn đề thời sự, sự kiện quan trọng của đất nước và của tỉnh, phản ánh toàn diện mọi mặt của đời sống </a:t>
            </a:r>
            <a:r>
              <a:rPr lang="en-US" sz="2000"/>
              <a:t>xã </a:t>
            </a:r>
            <a:r>
              <a:rPr lang="en-US" sz="2000" smtClean="0"/>
              <a:t>hội. Chủ </a:t>
            </a:r>
            <a:r>
              <a:rPr lang="en-US" sz="2000"/>
              <a:t>động nhận diện, phê phán, phản bác các quan điểm sai trái, thù địch, bảo vệ nền tảng tư tưởng của Đảng</a:t>
            </a:r>
            <a:r>
              <a:rPr lang="en-US" sz="2000"/>
              <a:t>. </a:t>
            </a:r>
            <a:r>
              <a:rPr lang="en-US" sz="2000" smtClean="0"/>
              <a:t>Nội </a:t>
            </a:r>
            <a:r>
              <a:rPr lang="en-US" sz="2000"/>
              <a:t>dung thông tin thể hiện rõ vai trò dẫn dắt, định hướng dư luận, </a:t>
            </a:r>
            <a:r>
              <a:rPr lang="en-US" sz="2000"/>
              <a:t>tạo </a:t>
            </a:r>
            <a:r>
              <a:rPr lang="en-US" sz="2000" smtClean="0"/>
              <a:t>đồng </a:t>
            </a:r>
            <a:r>
              <a:rPr lang="en-US" sz="2000"/>
              <a:t>thuận </a:t>
            </a:r>
            <a:r>
              <a:rPr lang="en-US" sz="2000"/>
              <a:t>xã </a:t>
            </a:r>
            <a:r>
              <a:rPr lang="en-US" sz="2000" smtClean="0"/>
              <a:t>hội.</a:t>
            </a:r>
          </a:p>
          <a:p>
            <a:pPr marL="285750" indent="-285750" algn="just">
              <a:spcBef>
                <a:spcPts val="600"/>
              </a:spcBef>
              <a:spcAft>
                <a:spcPts val="600"/>
              </a:spcAft>
              <a:buFont typeface="Wingdings" pitchFamily="2" charset="2"/>
              <a:buChar char="Ø"/>
            </a:pPr>
            <a:r>
              <a:rPr lang="en-US" sz="2000"/>
              <a:t>Tuyên truyền hiệu quả việc xây dựng, ban hành và thực thi các chủ trương, đường lối của Đảng, pháp luật của Nhà </a:t>
            </a:r>
            <a:r>
              <a:rPr lang="en-US" sz="2000"/>
              <a:t>nước</a:t>
            </a:r>
            <a:r>
              <a:rPr lang="en-US" sz="2000" smtClean="0"/>
              <a:t>.</a:t>
            </a:r>
          </a:p>
          <a:p>
            <a:pPr marL="285750" indent="-285750" algn="just">
              <a:spcBef>
                <a:spcPts val="600"/>
              </a:spcBef>
              <a:spcAft>
                <a:spcPts val="600"/>
              </a:spcAft>
              <a:buFont typeface="Wingdings" pitchFamily="2" charset="2"/>
              <a:buChar char="Ø"/>
            </a:pPr>
            <a:r>
              <a:rPr lang="en-US" sz="2000" smtClean="0"/>
              <a:t>Công tác tuyên truyền phòng, chống dịch Covid-19 rõ nét, kịp thời, phù hợp, tạo hiệu ứng tốt trong xã hội. </a:t>
            </a:r>
            <a:endParaRPr lang="en-US" sz="2000"/>
          </a:p>
        </p:txBody>
      </p:sp>
    </p:spTree>
    <p:extLst>
      <p:ext uri="{BB962C8B-B14F-4D97-AF65-F5344CB8AC3E}">
        <p14:creationId xmlns:p14="http://schemas.microsoft.com/office/powerpoint/2010/main" val="367174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19</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58962" y="235725"/>
            <a:ext cx="702910" cy="702910"/>
          </a:xfrm>
          <a:prstGeom prst="rect">
            <a:avLst/>
          </a:prstGeom>
        </p:spPr>
      </p:pic>
      <p:sp>
        <p:nvSpPr>
          <p:cNvPr id="3" name="TextBox 2">
            <a:extLst>
              <a:ext uri="{FF2B5EF4-FFF2-40B4-BE49-F238E27FC236}">
                <a16:creationId xmlns:a16="http://schemas.microsoft.com/office/drawing/2014/main" xmlns="" id="{666EE07C-6524-416A-8420-29D6C99BA9ED}"/>
              </a:ext>
            </a:extLst>
          </p:cNvPr>
          <p:cNvSpPr txBox="1"/>
          <p:nvPr/>
        </p:nvSpPr>
        <p:spPr>
          <a:xfrm>
            <a:off x="914773" y="1139141"/>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8" name="Graphic 7" descr="Bar graph with upward trend">
            <a:extLst>
              <a:ext uri="{FF2B5EF4-FFF2-40B4-BE49-F238E27FC236}">
                <a16:creationId xmlns:a16="http://schemas.microsoft.com/office/drawing/2014/main" xmlns="" id="{3F8EB0EF-E36C-4F31-9BA4-8D5E1A47E1D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00939" y="1090767"/>
            <a:ext cx="536370" cy="536370"/>
          </a:xfrm>
          <a:prstGeom prst="rect">
            <a:avLst/>
          </a:prstGeom>
        </p:spPr>
      </p:pic>
      <p:sp>
        <p:nvSpPr>
          <p:cNvPr id="4" name="Rectangle 3"/>
          <p:cNvSpPr/>
          <p:nvPr/>
        </p:nvSpPr>
        <p:spPr>
          <a:xfrm>
            <a:off x="435282" y="1627137"/>
            <a:ext cx="11387523" cy="4555093"/>
          </a:xfrm>
          <a:prstGeom prst="rect">
            <a:avLst/>
          </a:prstGeom>
        </p:spPr>
        <p:txBody>
          <a:bodyPr wrap="square">
            <a:spAutoFit/>
          </a:bodyPr>
          <a:lstStyle/>
          <a:p>
            <a:pPr marL="285750" indent="-285750" algn="just">
              <a:spcBef>
                <a:spcPts val="600"/>
              </a:spcBef>
              <a:spcAft>
                <a:spcPts val="600"/>
              </a:spcAft>
              <a:buFont typeface="Wingdings" pitchFamily="2" charset="2"/>
              <a:buChar char="Ø"/>
            </a:pPr>
            <a:r>
              <a:rPr lang="en-US" sz="2000" smtClean="0"/>
              <a:t>Tuyên </a:t>
            </a:r>
            <a:r>
              <a:rPr lang="en-US" sz="2000"/>
              <a:t>truyền, quảng bá nổi bật sự kiện Xúc tiến tiêu thụ Bí xanh thơm và sản phẩm OCOP gắn với du lịch trải nghiệm tỉnh Bắc Kạn; “Tuần du lịch - di sản văn hóa Ba Bể năm 2022” và Lễ công bố di sản văn hóa phi vật thể Quốc gia của tỉnh Bắc Kạn. </a:t>
            </a:r>
          </a:p>
          <a:p>
            <a:pPr marL="285750" indent="-285750" algn="just">
              <a:spcBef>
                <a:spcPts val="600"/>
              </a:spcBef>
              <a:spcAft>
                <a:spcPts val="600"/>
              </a:spcAft>
              <a:buFont typeface="Wingdings" pitchFamily="2" charset="2"/>
              <a:buChar char="Ø"/>
            </a:pPr>
            <a:r>
              <a:rPr lang="af-ZA" sz="2000" smtClean="0"/>
              <a:t>Hoạt </a:t>
            </a:r>
            <a:r>
              <a:rPr lang="af-ZA" sz="2000"/>
              <a:t>động thông tin cơ sở đảm bảo kịp thời, đúng </a:t>
            </a:r>
            <a:r>
              <a:rPr lang="af-ZA" sz="2000"/>
              <a:t>định </a:t>
            </a:r>
            <a:r>
              <a:rPr lang="af-ZA" sz="2000" smtClean="0"/>
              <a:t>hướng, </a:t>
            </a:r>
            <a:r>
              <a:rPr lang="af-ZA" sz="2000"/>
              <a:t>cung </a:t>
            </a:r>
            <a:r>
              <a:rPr lang="af-ZA" sz="2000"/>
              <a:t>cấp </a:t>
            </a:r>
            <a:r>
              <a:rPr lang="af-ZA" sz="2000" smtClean="0"/>
              <a:t>những thông </a:t>
            </a:r>
            <a:r>
              <a:rPr lang="af-ZA" sz="2000"/>
              <a:t>tin thiết yếu của đời sống chính trị - xã hội địa phương, tạo sự gắn kết, đồng </a:t>
            </a:r>
            <a:r>
              <a:rPr lang="af-ZA" sz="2000"/>
              <a:t>thuận </a:t>
            </a:r>
            <a:r>
              <a:rPr lang="af-ZA" sz="2000" smtClean="0"/>
              <a:t>trong Nhân dân, góp phần thực </a:t>
            </a:r>
            <a:r>
              <a:rPr lang="af-ZA" sz="2000"/>
              <a:t>hiện thắng lợi các nhiệm vụ chính trị, phát </a:t>
            </a:r>
            <a:r>
              <a:rPr lang="af-ZA" sz="2000"/>
              <a:t>triển </a:t>
            </a:r>
            <a:r>
              <a:rPr lang="af-ZA" sz="2000" smtClean="0"/>
              <a:t>KT-XH </a:t>
            </a:r>
            <a:r>
              <a:rPr lang="af-ZA" sz="2000"/>
              <a:t>của </a:t>
            </a:r>
            <a:r>
              <a:rPr lang="af-ZA" sz="2000"/>
              <a:t>địa </a:t>
            </a:r>
            <a:r>
              <a:rPr lang="af-ZA" sz="2000" smtClean="0"/>
              <a:t>phương, giữ </a:t>
            </a:r>
            <a:r>
              <a:rPr lang="af-ZA" sz="2000"/>
              <a:t>vững ổn định chính trị</a:t>
            </a:r>
            <a:r>
              <a:rPr lang="af-ZA" sz="2000"/>
              <a:t>, </a:t>
            </a:r>
            <a:r>
              <a:rPr lang="af-ZA" sz="2000" smtClean="0"/>
              <a:t>trật tự an </a:t>
            </a:r>
            <a:r>
              <a:rPr lang="af-ZA" sz="2000"/>
              <a:t>toàn xã hội ở cơ sở và từ cơ </a:t>
            </a:r>
            <a:r>
              <a:rPr lang="af-ZA" sz="2000"/>
              <a:t>sở</a:t>
            </a:r>
            <a:r>
              <a:rPr lang="af-ZA" sz="2000" smtClean="0"/>
              <a:t>.</a:t>
            </a:r>
          </a:p>
          <a:p>
            <a:pPr marL="285750" indent="-285750" algn="just">
              <a:spcBef>
                <a:spcPts val="600"/>
              </a:spcBef>
              <a:spcAft>
                <a:spcPts val="600"/>
              </a:spcAft>
              <a:buFont typeface="Wingdings" pitchFamily="2" charset="2"/>
              <a:buChar char="Ø"/>
            </a:pPr>
            <a:r>
              <a:rPr lang="af-ZA" sz="2000"/>
              <a:t>Cổng TTĐT tỉnh và các trang/cổng TTĐT của các cơ quan, đơn vị, địa phương duy trì hoạt động ổn định, cung cấp thông tin của tỉnh và của các ngành rộng rãi đến người dân, doanh nghiệp</a:t>
            </a:r>
            <a:r>
              <a:rPr lang="af-ZA" sz="2000"/>
              <a:t>. </a:t>
            </a:r>
            <a:r>
              <a:rPr lang="af-ZA" sz="2000" smtClean="0"/>
              <a:t>Đa </a:t>
            </a:r>
            <a:r>
              <a:rPr lang="af-ZA" sz="2000"/>
              <a:t>số </a:t>
            </a:r>
            <a:r>
              <a:rPr lang="af-ZA" sz="2000"/>
              <a:t>các </a:t>
            </a:r>
            <a:r>
              <a:rPr lang="af-ZA" sz="2000" smtClean="0"/>
              <a:t>đơn </a:t>
            </a:r>
            <a:r>
              <a:rPr lang="af-ZA" sz="2000"/>
              <a:t>vị </a:t>
            </a:r>
            <a:r>
              <a:rPr lang="af-ZA" sz="2000"/>
              <a:t>đã </a:t>
            </a:r>
            <a:r>
              <a:rPr lang="af-ZA" sz="2000" smtClean="0"/>
              <a:t>thành </a:t>
            </a:r>
            <a:r>
              <a:rPr lang="af-ZA" sz="2000"/>
              <a:t>lập Ban </a:t>
            </a:r>
            <a:r>
              <a:rPr lang="af-ZA" sz="2000"/>
              <a:t>Biên </a:t>
            </a:r>
            <a:r>
              <a:rPr lang="af-ZA" sz="2000" smtClean="0"/>
              <a:t>tập, ban hành Quy </a:t>
            </a:r>
            <a:r>
              <a:rPr lang="af-ZA" sz="2000"/>
              <a:t>chế hoạt động trang TTĐT đúng quy định; bố trí </a:t>
            </a:r>
            <a:r>
              <a:rPr lang="af-ZA" sz="2000"/>
              <a:t>nhân </a:t>
            </a:r>
            <a:r>
              <a:rPr lang="af-ZA" sz="2000" smtClean="0"/>
              <a:t>sự, kinh phí duy </a:t>
            </a:r>
            <a:r>
              <a:rPr lang="af-ZA" sz="2000"/>
              <a:t>trì hiệu quả hoạt động trang TTĐT</a:t>
            </a:r>
            <a:r>
              <a:rPr lang="af-ZA" sz="2000"/>
              <a:t>. </a:t>
            </a:r>
            <a:endParaRPr lang="en-US" sz="2000" smtClean="0"/>
          </a:p>
          <a:p>
            <a:pPr marL="285750" indent="-285750" algn="just">
              <a:spcBef>
                <a:spcPts val="600"/>
              </a:spcBef>
              <a:spcAft>
                <a:spcPts val="600"/>
              </a:spcAft>
              <a:buFont typeface="Wingdings" pitchFamily="2" charset="2"/>
              <a:buChar char="Ø"/>
            </a:pPr>
            <a:r>
              <a:rPr lang="af-ZA" sz="2000"/>
              <a:t>Hoạt động xuất bản, in, phát hành đảm bảo phục vụ nhiệm vụ chính trị và sản xuất kinh doanh, cơ bản đáp ứng nhu cầu hưởng thụ xuất bản phẩm ngày càng cao và đa dạng của</a:t>
            </a:r>
            <a:r>
              <a:rPr lang="en-US" sz="2000"/>
              <a:t> mọi tầng </a:t>
            </a:r>
            <a:r>
              <a:rPr lang="en-US" sz="2000"/>
              <a:t>lớp </a:t>
            </a:r>
            <a:r>
              <a:rPr lang="en-US" sz="2000" smtClean="0"/>
              <a:t>Nhân </a:t>
            </a:r>
            <a:r>
              <a:rPr lang="en-US" sz="2000"/>
              <a:t>dân. </a:t>
            </a:r>
          </a:p>
        </p:txBody>
      </p:sp>
    </p:spTree>
    <p:extLst>
      <p:ext uri="{BB962C8B-B14F-4D97-AF65-F5344CB8AC3E}">
        <p14:creationId xmlns:p14="http://schemas.microsoft.com/office/powerpoint/2010/main" val="842936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23773" y="443742"/>
            <a:ext cx="5472000" cy="432000"/>
          </a:xfrm>
        </p:spPr>
        <p:txBody>
          <a:bodyPr/>
          <a:lstStyle/>
          <a:p>
            <a:r>
              <a:rPr lang="en-US" sz="4000" b="1">
                <a:latin typeface="Arial" panose="020B0604020202020204" pitchFamily="34" charset="0"/>
                <a:cs typeface="Arial" panose="020B0604020202020204" pitchFamily="34" charset="0"/>
              </a:rPr>
              <a:t>B</a:t>
            </a:r>
            <a:r>
              <a:rPr lang="vi-VN" sz="4000" b="1">
                <a:latin typeface="Arial" panose="020B0604020202020204" pitchFamily="34" charset="0"/>
                <a:cs typeface="Arial" panose="020B0604020202020204" pitchFamily="34" charset="0"/>
              </a:rPr>
              <a:t>Ư</a:t>
            </a:r>
            <a:r>
              <a:rPr lang="en-US" sz="4000" b="1">
                <a:latin typeface="Arial" panose="020B0604020202020204" pitchFamily="34" charset="0"/>
                <a:cs typeface="Arial" panose="020B0604020202020204" pitchFamily="34" charset="0"/>
              </a:rPr>
              <a:t>U CHÍNH</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2</a:t>
            </a:fld>
            <a:endParaRPr lang="en-US"/>
          </a:p>
        </p:txBody>
      </p:sp>
      <p:pic>
        <p:nvPicPr>
          <p:cNvPr id="11" name="Picture 10">
            <a:extLst>
              <a:ext uri="{FF2B5EF4-FFF2-40B4-BE49-F238E27FC236}">
                <a16:creationId xmlns:a16="http://schemas.microsoft.com/office/drawing/2014/main" xmlns="" id="{27D4F50E-4DCD-4C96-AD23-BF27390539D5}"/>
              </a:ext>
            </a:extLst>
          </p:cNvPr>
          <p:cNvPicPr>
            <a:picLocks noChangeAspect="1"/>
          </p:cNvPicPr>
          <p:nvPr/>
        </p:nvPicPr>
        <p:blipFill>
          <a:blip r:embed="rId2"/>
          <a:stretch>
            <a:fillRect/>
          </a:stretch>
        </p:blipFill>
        <p:spPr>
          <a:xfrm>
            <a:off x="432000" y="289849"/>
            <a:ext cx="553673" cy="548816"/>
          </a:xfrm>
          <a:prstGeom prst="rect">
            <a:avLst/>
          </a:prstGeom>
        </p:spPr>
      </p:pic>
      <p:sp>
        <p:nvSpPr>
          <p:cNvPr id="7" name="TextBox 6">
            <a:extLst>
              <a:ext uri="{FF2B5EF4-FFF2-40B4-BE49-F238E27FC236}">
                <a16:creationId xmlns:a16="http://schemas.microsoft.com/office/drawing/2014/main" xmlns="" id="{8C56BCC8-1C55-42B5-BB0A-704D1DA4686C}"/>
              </a:ext>
            </a:extLst>
          </p:cNvPr>
          <p:cNvSpPr txBox="1"/>
          <p:nvPr/>
        </p:nvSpPr>
        <p:spPr>
          <a:xfrm>
            <a:off x="914773" y="1036109"/>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a:t>
            </a:r>
            <a:r>
              <a:rPr lang="en-US" sz="2400" b="1" smtClean="0">
                <a:solidFill>
                  <a:schemeClr val="accent1">
                    <a:lumMod val="50000"/>
                  </a:schemeClr>
                </a:solidFill>
              </a:rPr>
              <a:t>VỰC</a:t>
            </a:r>
            <a:endParaRPr lang="en-US" sz="2400" b="1">
              <a:solidFill>
                <a:schemeClr val="accent1">
                  <a:lumMod val="50000"/>
                </a:schemeClr>
              </a:solidFill>
            </a:endParaRPr>
          </a:p>
        </p:txBody>
      </p:sp>
      <p:pic>
        <p:nvPicPr>
          <p:cNvPr id="9" name="Graphic 8" descr="Bar graph with upward trend">
            <a:extLst>
              <a:ext uri="{FF2B5EF4-FFF2-40B4-BE49-F238E27FC236}">
                <a16:creationId xmlns:a16="http://schemas.microsoft.com/office/drawing/2014/main" xmlns="" id="{0EBDCFD9-A9EF-427F-9155-2DF63FF8CB2B}"/>
              </a:ext>
            </a:extLst>
          </p:cNvPr>
          <p:cNvPicPr>
            <a:picLocks noChangeAspect="1"/>
          </p:cNvPicPr>
          <p:nvPr/>
        </p:nvPicPr>
        <p:blipFill>
          <a:blip r:embed="rId3">
            <a:extLst>
              <a:ext uri="{96DAC541-7B7A-43D3-8B79-37D633B846F1}">
                <asvg:svgBlip xmlns:asvg="http://schemas.microsoft.com/office/drawing/2016/SVG/main" xmlns="" r:embed="rId8"/>
              </a:ext>
            </a:extLst>
          </a:blip>
          <a:stretch>
            <a:fillRect/>
          </a:stretch>
        </p:blipFill>
        <p:spPr>
          <a:xfrm>
            <a:off x="388466" y="1020951"/>
            <a:ext cx="536370" cy="536370"/>
          </a:xfrm>
          <a:prstGeom prst="rect">
            <a:avLst/>
          </a:prstGeom>
        </p:spPr>
      </p:pic>
      <p:sp>
        <p:nvSpPr>
          <p:cNvPr id="24" name="TextBox 23">
            <a:extLst>
              <a:ext uri="{FF2B5EF4-FFF2-40B4-BE49-F238E27FC236}">
                <a16:creationId xmlns:a16="http://schemas.microsoft.com/office/drawing/2014/main" xmlns="" id="{394A3589-E294-4A81-8904-B1787055B790}"/>
              </a:ext>
            </a:extLst>
          </p:cNvPr>
          <p:cNvSpPr txBox="1"/>
          <p:nvPr/>
        </p:nvSpPr>
        <p:spPr>
          <a:xfrm>
            <a:off x="516996" y="1523313"/>
            <a:ext cx="11051116" cy="5324535"/>
          </a:xfrm>
          <a:prstGeom prst="rect">
            <a:avLst/>
          </a:prstGeom>
          <a:noFill/>
        </p:spPr>
        <p:txBody>
          <a:bodyPr wrap="square" rtlCol="0">
            <a:spAutoFit/>
          </a:bodyPr>
          <a:lstStyle/>
          <a:p>
            <a:pPr marL="284400" indent="-284400" algn="just" fontAlgn="base">
              <a:spcBef>
                <a:spcPts val="600"/>
              </a:spcBef>
              <a:spcAft>
                <a:spcPts val="600"/>
              </a:spcAft>
              <a:buFont typeface="Wingdings" pitchFamily="2" charset="2"/>
              <a:buChar char="Ø"/>
            </a:pPr>
            <a:r>
              <a:rPr lang="en-US" sz="2000" err="1"/>
              <a:t>Trên</a:t>
            </a:r>
            <a:r>
              <a:rPr lang="en-US" sz="2000"/>
              <a:t> </a:t>
            </a:r>
            <a:r>
              <a:rPr lang="en-US" sz="2000" err="1"/>
              <a:t>địa</a:t>
            </a:r>
            <a:r>
              <a:rPr lang="en-US" sz="2000"/>
              <a:t> </a:t>
            </a:r>
            <a:r>
              <a:rPr lang="en-US" sz="2000" err="1"/>
              <a:t>bàn</a:t>
            </a:r>
            <a:r>
              <a:rPr lang="en-US" sz="2000"/>
              <a:t> </a:t>
            </a:r>
            <a:r>
              <a:rPr lang="en-US" sz="2000" err="1"/>
              <a:t>tỉnh</a:t>
            </a:r>
            <a:r>
              <a:rPr lang="en-US" sz="2000"/>
              <a:t> </a:t>
            </a:r>
            <a:r>
              <a:rPr lang="en-US" sz="2000" smtClean="0"/>
              <a:t>có </a:t>
            </a:r>
            <a:r>
              <a:rPr lang="en-US" sz="2000" b="1"/>
              <a:t>07</a:t>
            </a:r>
            <a:r>
              <a:rPr lang="en-US" sz="2000"/>
              <a:t> </a:t>
            </a:r>
            <a:r>
              <a:rPr lang="af-ZA" sz="2000"/>
              <a:t>doanh nghiệp cung cấp dịch vụ bưu </a:t>
            </a:r>
            <a:r>
              <a:rPr lang="af-ZA" sz="2000" smtClean="0"/>
              <a:t>chính.</a:t>
            </a:r>
          </a:p>
          <a:p>
            <a:pPr marL="284400" indent="-284400" algn="just" fontAlgn="base">
              <a:spcBef>
                <a:spcPts val="600"/>
              </a:spcBef>
              <a:spcAft>
                <a:spcPts val="600"/>
              </a:spcAft>
              <a:buFont typeface="Wingdings" pitchFamily="2" charset="2"/>
              <a:buChar char="Ø"/>
            </a:pPr>
            <a:r>
              <a:rPr lang="en-US" sz="2000" err="1"/>
              <a:t>Hoạt</a:t>
            </a:r>
            <a:r>
              <a:rPr lang="en-US" sz="2000"/>
              <a:t> </a:t>
            </a:r>
            <a:r>
              <a:rPr lang="en-US" sz="2000" err="1"/>
              <a:t>động</a:t>
            </a:r>
            <a:r>
              <a:rPr lang="en-US" sz="2000"/>
              <a:t> </a:t>
            </a:r>
            <a:r>
              <a:rPr lang="en-US" sz="2000" err="1"/>
              <a:t>bưu</a:t>
            </a:r>
            <a:r>
              <a:rPr lang="en-US" sz="2000"/>
              <a:t> </a:t>
            </a:r>
            <a:r>
              <a:rPr lang="en-US" sz="2000" err="1" smtClean="0"/>
              <a:t>chính</a:t>
            </a:r>
            <a:r>
              <a:rPr lang="en-US" sz="2000" smtClean="0"/>
              <a:t>, </a:t>
            </a:r>
            <a:r>
              <a:rPr lang="en-US" sz="2000" err="1" smtClean="0"/>
              <a:t>chuyển</a:t>
            </a:r>
            <a:r>
              <a:rPr lang="en-US" sz="2000" smtClean="0"/>
              <a:t> </a:t>
            </a:r>
            <a:r>
              <a:rPr lang="en-US" sz="2000" err="1" smtClean="0"/>
              <a:t>phát</a:t>
            </a:r>
            <a:r>
              <a:rPr lang="en-US" sz="2000" smtClean="0"/>
              <a:t> </a:t>
            </a:r>
            <a:r>
              <a:rPr lang="en-US" sz="2000" err="1" smtClean="0"/>
              <a:t>đảm</a:t>
            </a:r>
            <a:r>
              <a:rPr lang="en-US" sz="2000" smtClean="0"/>
              <a:t> </a:t>
            </a:r>
            <a:r>
              <a:rPr lang="en-US" sz="2000" err="1"/>
              <a:t>bảo</a:t>
            </a:r>
            <a:r>
              <a:rPr lang="en-US" sz="2000"/>
              <a:t> </a:t>
            </a:r>
            <a:r>
              <a:rPr lang="en-US" sz="2000" err="1"/>
              <a:t>thông</a:t>
            </a:r>
            <a:r>
              <a:rPr lang="en-US" sz="2000"/>
              <a:t> </a:t>
            </a:r>
            <a:r>
              <a:rPr lang="en-US" sz="2000" err="1"/>
              <a:t>suốt</a:t>
            </a:r>
            <a:r>
              <a:rPr lang="en-US" sz="2000"/>
              <a:t>, an </a:t>
            </a:r>
            <a:r>
              <a:rPr lang="en-US" sz="2000" err="1"/>
              <a:t>toàn</a:t>
            </a:r>
            <a:r>
              <a:rPr lang="en-US" sz="2000"/>
              <a:t> </a:t>
            </a:r>
            <a:r>
              <a:rPr lang="en-US" sz="2000" err="1"/>
              <a:t>phục</a:t>
            </a:r>
            <a:r>
              <a:rPr lang="en-US" sz="2000"/>
              <a:t> </a:t>
            </a:r>
            <a:r>
              <a:rPr lang="en-US" sz="2000" err="1"/>
              <a:t>vụ</a:t>
            </a:r>
            <a:r>
              <a:rPr lang="en-US" sz="2000"/>
              <a:t> </a:t>
            </a:r>
            <a:r>
              <a:rPr lang="en-US" sz="2000" err="1"/>
              <a:t>các</a:t>
            </a:r>
            <a:r>
              <a:rPr lang="en-US" sz="2000"/>
              <a:t> </a:t>
            </a:r>
            <a:r>
              <a:rPr lang="en-US" sz="2000" err="1"/>
              <a:t>cơ</a:t>
            </a:r>
            <a:r>
              <a:rPr lang="en-US" sz="2000"/>
              <a:t> </a:t>
            </a:r>
            <a:r>
              <a:rPr lang="en-US" sz="2000" err="1"/>
              <a:t>quan</a:t>
            </a:r>
            <a:r>
              <a:rPr lang="en-US" sz="2000"/>
              <a:t> </a:t>
            </a:r>
            <a:r>
              <a:rPr lang="en-US" sz="2000" err="1"/>
              <a:t>Đảng</a:t>
            </a:r>
            <a:r>
              <a:rPr lang="en-US" sz="2000"/>
              <a:t>, </a:t>
            </a:r>
            <a:r>
              <a:rPr lang="en-US" sz="2000" err="1"/>
              <a:t>Nhà</a:t>
            </a:r>
            <a:r>
              <a:rPr lang="en-US" sz="2000"/>
              <a:t> </a:t>
            </a:r>
            <a:r>
              <a:rPr lang="en-US" sz="2000" err="1"/>
              <a:t>nước</a:t>
            </a:r>
            <a:r>
              <a:rPr lang="en-US" sz="2000"/>
              <a:t>, </a:t>
            </a:r>
            <a:r>
              <a:rPr lang="en-US" sz="2000" err="1" smtClean="0"/>
              <a:t>tổ</a:t>
            </a:r>
            <a:r>
              <a:rPr lang="en-US" sz="2000" smtClean="0"/>
              <a:t> </a:t>
            </a:r>
            <a:r>
              <a:rPr lang="en-US" sz="2000" err="1"/>
              <a:t>chức</a:t>
            </a:r>
            <a:r>
              <a:rPr lang="en-US" sz="2000"/>
              <a:t>, </a:t>
            </a:r>
            <a:r>
              <a:rPr lang="en-US" sz="2000" err="1"/>
              <a:t>doanh</a:t>
            </a:r>
            <a:r>
              <a:rPr lang="en-US" sz="2000"/>
              <a:t> </a:t>
            </a:r>
            <a:r>
              <a:rPr lang="en-US" sz="2000" err="1" smtClean="0"/>
              <a:t>nghiệp</a:t>
            </a:r>
            <a:r>
              <a:rPr lang="en-US" sz="2000" smtClean="0"/>
              <a:t> </a:t>
            </a:r>
            <a:r>
              <a:rPr lang="en-US" sz="2000" err="1" smtClean="0"/>
              <a:t>và</a:t>
            </a:r>
            <a:r>
              <a:rPr lang="en-US" sz="2000" smtClean="0"/>
              <a:t> </a:t>
            </a:r>
            <a:r>
              <a:rPr lang="en-US" sz="2000" err="1" smtClean="0"/>
              <a:t>người</a:t>
            </a:r>
            <a:r>
              <a:rPr lang="en-US" sz="2000" smtClean="0"/>
              <a:t> dân. Ngoài dịch vụ truyền thống, </a:t>
            </a:r>
            <a:r>
              <a:rPr lang="pt-BR" sz="2000" smtClean="0"/>
              <a:t>DN bưu </a:t>
            </a:r>
            <a:r>
              <a:rPr lang="pt-BR" sz="2000"/>
              <a:t>chính đã tham gia cung ứng dịch vụ hành </a:t>
            </a:r>
            <a:r>
              <a:rPr lang="pt-BR" sz="2000"/>
              <a:t>chính </a:t>
            </a:r>
            <a:r>
              <a:rPr lang="pt-BR" sz="2000" smtClean="0"/>
              <a:t>công và nhiều dịch vụ khác (dịch vụ tài </a:t>
            </a:r>
            <a:r>
              <a:rPr lang="pt-BR" sz="2000"/>
              <a:t>chính bưu chính; phân phối – </a:t>
            </a:r>
            <a:r>
              <a:rPr lang="pt-BR" sz="2000"/>
              <a:t>truyền </a:t>
            </a:r>
            <a:r>
              <a:rPr lang="pt-BR" sz="2000" smtClean="0"/>
              <a:t>thông), đóng </a:t>
            </a:r>
            <a:r>
              <a:rPr lang="pt-BR" sz="2000"/>
              <a:t>góp tích cực vào lộ trình CCHC, xây dựng chính quyền điện tử, phát triển kinh tế số, đảm bảo an sinh xã hội.  </a:t>
            </a:r>
            <a:endParaRPr lang="en-US" sz="2000"/>
          </a:p>
          <a:p>
            <a:pPr marL="284400" indent="-284400" algn="just" fontAlgn="base">
              <a:spcBef>
                <a:spcPts val="600"/>
              </a:spcBef>
              <a:spcAft>
                <a:spcPts val="600"/>
              </a:spcAft>
              <a:buFont typeface="Wingdings" pitchFamily="2" charset="2"/>
              <a:buChar char="Ø"/>
            </a:pPr>
            <a:r>
              <a:rPr lang="af-ZA" sz="2000" smtClean="0"/>
              <a:t>Hạ </a:t>
            </a:r>
            <a:r>
              <a:rPr lang="af-ZA" sz="2000"/>
              <a:t>tầng bưu chính </a:t>
            </a:r>
            <a:r>
              <a:rPr lang="af-ZA" sz="2000" smtClean="0"/>
              <a:t>phát </a:t>
            </a:r>
            <a:r>
              <a:rPr lang="af-ZA" sz="2000"/>
              <a:t>triển theo hướng là hạ tầng chuyển phát và hạ tầng Logistic phục vụ cho phát triển thương mại điện tử và kinh tế số; </a:t>
            </a:r>
            <a:r>
              <a:rPr lang="af-ZA" sz="2000" smtClean="0"/>
              <a:t>đẩy mạnh ứng </a:t>
            </a:r>
            <a:r>
              <a:rPr lang="af-ZA" sz="2000"/>
              <a:t>dụng</a:t>
            </a:r>
            <a:r>
              <a:rPr lang="pt-BR" sz="2000"/>
              <a:t> </a:t>
            </a:r>
            <a:r>
              <a:rPr lang="pt-BR" sz="2000" smtClean="0"/>
              <a:t>công </a:t>
            </a:r>
            <a:r>
              <a:rPr lang="pt-BR" sz="2000"/>
              <a:t>nghệ số. </a:t>
            </a:r>
            <a:endParaRPr lang="pt-BR" sz="2000" smtClean="0"/>
          </a:p>
          <a:p>
            <a:pPr marL="284400" indent="-284400" algn="just" fontAlgn="base">
              <a:spcBef>
                <a:spcPts val="600"/>
              </a:spcBef>
              <a:spcAft>
                <a:spcPts val="600"/>
              </a:spcAft>
              <a:buFont typeface="Wingdings" pitchFamily="2" charset="2"/>
              <a:buChar char="§"/>
            </a:pPr>
            <a:r>
              <a:rPr lang="en-US" sz="2000" smtClean="0"/>
              <a:t>Mạng lưới bưu chính có </a:t>
            </a:r>
            <a:r>
              <a:rPr lang="en-US" sz="2000" b="1" smtClean="0"/>
              <a:t>229</a:t>
            </a:r>
            <a:r>
              <a:rPr lang="en-US" sz="2000" smtClean="0"/>
              <a:t> điểm phục vụ. </a:t>
            </a:r>
          </a:p>
          <a:p>
            <a:pPr marL="284400" indent="-284400" algn="just" fontAlgn="base">
              <a:spcBef>
                <a:spcPts val="600"/>
              </a:spcBef>
              <a:spcAft>
                <a:spcPts val="600"/>
              </a:spcAft>
              <a:buFont typeface="Wingdings" pitchFamily="2" charset="2"/>
              <a:buChar char="§"/>
            </a:pPr>
            <a:r>
              <a:rPr lang="en-US" sz="2000" smtClean="0"/>
              <a:t>Có </a:t>
            </a:r>
            <a:r>
              <a:rPr lang="en-US" sz="2000" b="1" smtClean="0"/>
              <a:t>49</a:t>
            </a:r>
            <a:r>
              <a:rPr lang="en-US" sz="2000" smtClean="0"/>
              <a:t> </a:t>
            </a:r>
            <a:r>
              <a:rPr lang="en-US" sz="2000"/>
              <a:t>điểm phục vụ tiếp nhận, chuyển trả kết quả giải quyết hồ sơ TTHC qua dịch </a:t>
            </a:r>
            <a:r>
              <a:rPr lang="en-US" sz="2000"/>
              <a:t>vụ </a:t>
            </a:r>
            <a:r>
              <a:rPr lang="en-US" sz="2000" smtClean="0"/>
              <a:t>BCCI.</a:t>
            </a:r>
          </a:p>
          <a:p>
            <a:pPr marL="284400" indent="-284400" algn="just" fontAlgn="base">
              <a:spcBef>
                <a:spcPts val="600"/>
              </a:spcBef>
              <a:spcAft>
                <a:spcPts val="600"/>
              </a:spcAft>
              <a:buFont typeface="Wingdings" pitchFamily="2" charset="2"/>
              <a:buChar char="§"/>
            </a:pPr>
            <a:r>
              <a:rPr lang="en-US" sz="2000" smtClean="0"/>
              <a:t>Có </a:t>
            </a:r>
            <a:r>
              <a:rPr lang="en-US" sz="2000" b="1"/>
              <a:t>02</a:t>
            </a:r>
            <a:r>
              <a:rPr lang="en-US" sz="2000"/>
              <a:t> Trung tâm khai thác chia chọn </a:t>
            </a:r>
            <a:r>
              <a:rPr lang="en-US" sz="2000"/>
              <a:t>bưu </a:t>
            </a:r>
            <a:r>
              <a:rPr lang="en-US" sz="2000" smtClean="0"/>
              <a:t>gửi.</a:t>
            </a:r>
          </a:p>
          <a:p>
            <a:pPr marL="284400" indent="-284400" algn="just" fontAlgn="base">
              <a:spcBef>
                <a:spcPts val="600"/>
              </a:spcBef>
              <a:spcAft>
                <a:spcPts val="600"/>
              </a:spcAft>
              <a:buFont typeface="Wingdings" pitchFamily="2" charset="2"/>
              <a:buChar char="§"/>
            </a:pPr>
            <a:r>
              <a:rPr lang="en-US" sz="2000" smtClean="0"/>
              <a:t>Bán kính phục vụ bình quân </a:t>
            </a:r>
            <a:r>
              <a:rPr lang="en-US" sz="2000" b="1" smtClean="0"/>
              <a:t>3,32</a:t>
            </a:r>
            <a:r>
              <a:rPr lang="en-US" sz="2000" smtClean="0"/>
              <a:t> km/điểm, số dân phục vụ bình quân đạt </a:t>
            </a:r>
            <a:r>
              <a:rPr lang="en-US" sz="2000" b="1" smtClean="0"/>
              <a:t>2.243</a:t>
            </a:r>
            <a:r>
              <a:rPr lang="en-US" sz="2000" smtClean="0"/>
              <a:t> người/điểm</a:t>
            </a:r>
          </a:p>
          <a:p>
            <a:pPr marL="284400" indent="-284400" algn="just" fontAlgn="base">
              <a:spcBef>
                <a:spcPts val="600"/>
              </a:spcBef>
              <a:spcAft>
                <a:spcPts val="600"/>
              </a:spcAft>
              <a:buFont typeface="Wingdings" pitchFamily="2" charset="2"/>
              <a:buChar char="§"/>
            </a:pPr>
            <a:r>
              <a:rPr lang="en-US" sz="2000"/>
              <a:t>Tỷ lệ điểm bưu chính có người phục vụ đạt </a:t>
            </a:r>
            <a:r>
              <a:rPr lang="en-US" sz="2000" b="1"/>
              <a:t>100</a:t>
            </a:r>
            <a:r>
              <a:rPr lang="en-US" sz="2000" smtClean="0"/>
              <a:t>%.</a:t>
            </a:r>
            <a:endParaRPr lang="en-US" sz="2000"/>
          </a:p>
        </p:txBody>
      </p:sp>
    </p:spTree>
    <p:extLst>
      <p:ext uri="{BB962C8B-B14F-4D97-AF65-F5344CB8AC3E}">
        <p14:creationId xmlns:p14="http://schemas.microsoft.com/office/powerpoint/2010/main" val="1147985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20</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8962" y="235725"/>
            <a:ext cx="702910" cy="702910"/>
          </a:xfrm>
          <a:prstGeom prst="rect">
            <a:avLst/>
          </a:prstGeom>
        </p:spPr>
      </p:pic>
      <p:sp>
        <p:nvSpPr>
          <p:cNvPr id="3" name="TextBox 2">
            <a:extLst>
              <a:ext uri="{FF2B5EF4-FFF2-40B4-BE49-F238E27FC236}">
                <a16:creationId xmlns:a16="http://schemas.microsoft.com/office/drawing/2014/main" xmlns="" id="{78D0B037-C252-4860-808B-D79009FBAB17}"/>
              </a:ext>
            </a:extLst>
          </p:cNvPr>
          <p:cNvSpPr txBox="1"/>
          <p:nvPr/>
        </p:nvSpPr>
        <p:spPr>
          <a:xfrm>
            <a:off x="985673" y="1004194"/>
            <a:ext cx="5303247" cy="461665"/>
          </a:xfrm>
          <a:prstGeom prst="rect">
            <a:avLst/>
          </a:prstGeom>
          <a:noFill/>
        </p:spPr>
        <p:txBody>
          <a:bodyPr wrap="none" rtlCol="0">
            <a:spAutoFit/>
          </a:bodyPr>
          <a:lstStyle/>
          <a:p>
            <a:r>
              <a:rPr lang="en-US" sz="2400" b="1">
                <a:solidFill>
                  <a:schemeClr val="accent1">
                    <a:lumMod val="50000"/>
                  </a:schemeClr>
                </a:solidFill>
              </a:rPr>
              <a:t>CÔNG TÁC QUẢN LÝ NHÀ NƯỚC </a:t>
            </a:r>
            <a:r>
              <a:rPr lang="en-US" sz="2400" b="1" smtClean="0">
                <a:solidFill>
                  <a:schemeClr val="accent1">
                    <a:lumMod val="50000"/>
                  </a:schemeClr>
                </a:solidFill>
              </a:rPr>
              <a:t>NỔI BẬT</a:t>
            </a:r>
            <a:endParaRPr lang="en-US" sz="2400" b="1">
              <a:solidFill>
                <a:schemeClr val="accent1">
                  <a:lumMod val="50000"/>
                </a:schemeClr>
              </a:solidFill>
            </a:endParaRPr>
          </a:p>
        </p:txBody>
      </p:sp>
      <p:sp>
        <p:nvSpPr>
          <p:cNvPr id="8" name="TextBox 7">
            <a:extLst>
              <a:ext uri="{FF2B5EF4-FFF2-40B4-BE49-F238E27FC236}">
                <a16:creationId xmlns:a16="http://schemas.microsoft.com/office/drawing/2014/main" xmlns="" id="{7EE284EE-B39E-4F62-8BFB-9284A4FDCEA7}"/>
              </a:ext>
            </a:extLst>
          </p:cNvPr>
          <p:cNvSpPr txBox="1"/>
          <p:nvPr/>
        </p:nvSpPr>
        <p:spPr>
          <a:xfrm>
            <a:off x="437973" y="1566564"/>
            <a:ext cx="11055609" cy="4939814"/>
          </a:xfrm>
          <a:prstGeom prst="rect">
            <a:avLst/>
          </a:prstGeom>
          <a:noFill/>
        </p:spPr>
        <p:txBody>
          <a:bodyPr wrap="square" rtlCol="0">
            <a:spAutoFit/>
          </a:bodyPr>
          <a:lstStyle/>
          <a:p>
            <a:pPr marL="285750" indent="-285750" algn="just">
              <a:spcBef>
                <a:spcPts val="600"/>
              </a:spcBef>
              <a:buFont typeface="Wingdings" panose="05000000000000000000" pitchFamily="2" charset="2"/>
              <a:buChar char="Ø"/>
            </a:pPr>
            <a:r>
              <a:rPr lang="af-ZA" sz="2000"/>
              <a:t>Kịp thời cung cấp thông tin, hướng dẫn tuyên truyền cho các cơ quan báo chí, truyền thông và hệ thống thông tin cơ sở thực hiện tốt nhiệm vụ chính trị, thông tin tuyên truyền thiết yếu. </a:t>
            </a:r>
            <a:endParaRPr lang="en-US" sz="2000" smtClean="0"/>
          </a:p>
          <a:p>
            <a:pPr marL="285750" indent="-285750" algn="just">
              <a:spcBef>
                <a:spcPts val="600"/>
              </a:spcBef>
              <a:buFont typeface="Wingdings" panose="05000000000000000000" pitchFamily="2" charset="2"/>
              <a:buChar char="Ø"/>
            </a:pPr>
            <a:r>
              <a:rPr lang="af-ZA" sz="2000" smtClean="0"/>
              <a:t>Tổ </a:t>
            </a:r>
            <a:r>
              <a:rPr lang="af-ZA" sz="2000"/>
              <a:t>chức gặp mặt các cơ quan báo chí nhân dịp Xuân Nhâm Dần 2022 và kỷ niệm 97 năm Ngày Báo chí Cách mạng Việt Nam 21/6 và trao Giải Báo chí Bắc Kạn lần </a:t>
            </a:r>
            <a:r>
              <a:rPr lang="af-ZA" sz="2000"/>
              <a:t>thứ </a:t>
            </a:r>
            <a:r>
              <a:rPr lang="af-ZA" sz="2000" smtClean="0"/>
              <a:t>IX.</a:t>
            </a:r>
          </a:p>
          <a:p>
            <a:pPr marL="285750" indent="-285750" algn="just">
              <a:spcBef>
                <a:spcPts val="600"/>
              </a:spcBef>
              <a:buFont typeface="Wingdings" panose="05000000000000000000" pitchFamily="2" charset="2"/>
              <a:buChar char="Ø"/>
            </a:pPr>
            <a:r>
              <a:rPr lang="af-ZA" sz="2000" smtClean="0"/>
              <a:t>Triển khai tổng </a:t>
            </a:r>
            <a:r>
              <a:rPr lang="af-ZA" sz="2000"/>
              <a:t>kết 5 năm thực hiện Đề án số 07-ĐA/TU của Tỉnh ủy về đổi mới, nâng cao chất lượng công tác quán triệt, học tập và tuyên truyền các nghị quyết, chỉ thị của Đảng giai đoạn 2017-2022</a:t>
            </a:r>
            <a:r>
              <a:rPr lang="af-ZA" sz="2000"/>
              <a:t>. </a:t>
            </a:r>
            <a:endParaRPr lang="af-ZA" sz="2000" smtClean="0"/>
          </a:p>
          <a:p>
            <a:pPr marL="285750" indent="-285750" algn="just">
              <a:spcBef>
                <a:spcPts val="600"/>
              </a:spcBef>
              <a:buFont typeface="Wingdings" panose="05000000000000000000" pitchFamily="2" charset="2"/>
              <a:buChar char="Ø"/>
            </a:pPr>
            <a:r>
              <a:rPr lang="en-US" sz="2000" smtClean="0"/>
              <a:t>Tham </a:t>
            </a:r>
            <a:r>
              <a:rPr lang="en-US" sz="2000"/>
              <a:t>mưu Tiểu ban Truyền thông ban hành </a:t>
            </a:r>
            <a:r>
              <a:rPr lang="en-US" sz="2000" b="1"/>
              <a:t>24 </a:t>
            </a:r>
            <a:r>
              <a:rPr lang="en-US" sz="2000"/>
              <a:t>văn bản cung cấp </a:t>
            </a:r>
            <a:r>
              <a:rPr lang="en-US" sz="2000" b="1"/>
              <a:t>357</a:t>
            </a:r>
            <a:r>
              <a:rPr lang="en-US" sz="2000"/>
              <a:t> nội dung thông tin truyên truyền về </a:t>
            </a:r>
            <a:r>
              <a:rPr lang="en-US" sz="2000"/>
              <a:t>Covid-19 </a:t>
            </a:r>
            <a:r>
              <a:rPr lang="en-US" sz="2000" smtClean="0"/>
              <a:t>cho </a:t>
            </a:r>
            <a:r>
              <a:rPr lang="en-US" sz="2000"/>
              <a:t>các cơ quan báo chí, hệ thống thông tin </a:t>
            </a:r>
            <a:r>
              <a:rPr lang="en-US" sz="2000"/>
              <a:t>cơ </a:t>
            </a:r>
            <a:r>
              <a:rPr lang="en-US" sz="2000" smtClean="0"/>
              <a:t>sở.</a:t>
            </a:r>
            <a:endParaRPr lang="en-US" sz="2000"/>
          </a:p>
          <a:p>
            <a:pPr marL="285750" indent="-285750" algn="just">
              <a:spcBef>
                <a:spcPts val="600"/>
              </a:spcBef>
              <a:buFont typeface="Wingdings" panose="05000000000000000000" pitchFamily="2" charset="2"/>
              <a:buChar char="Ø"/>
            </a:pPr>
            <a:r>
              <a:rPr lang="af-ZA" sz="2000" smtClean="0"/>
              <a:t>Đẩy mạnh truyền thông quảng </a:t>
            </a:r>
            <a:r>
              <a:rPr lang="af-ZA" sz="2000"/>
              <a:t>bá hình ảnh, tiềm năng, thế mạnh của tỉnh</a:t>
            </a:r>
            <a:r>
              <a:rPr lang="af-ZA" sz="2000" smtClean="0"/>
              <a:t> </a:t>
            </a:r>
          </a:p>
          <a:p>
            <a:pPr marL="285750" indent="-285750" algn="just">
              <a:spcBef>
                <a:spcPts val="600"/>
              </a:spcBef>
              <a:buFont typeface="Wingdings" panose="05000000000000000000" pitchFamily="2" charset="2"/>
              <a:buChar char="Ø"/>
            </a:pPr>
            <a:r>
              <a:rPr lang="af-ZA" sz="2000"/>
              <a:t>Tổ chức tập huấn công tác thông tin đối ngoại cho hơn </a:t>
            </a:r>
            <a:r>
              <a:rPr lang="af-ZA" sz="2000" b="1"/>
              <a:t>150</a:t>
            </a:r>
            <a:r>
              <a:rPr lang="af-ZA" sz="2000"/>
              <a:t> học viên. </a:t>
            </a:r>
          </a:p>
          <a:p>
            <a:pPr marL="285750" indent="-285750" algn="just">
              <a:spcBef>
                <a:spcPts val="600"/>
              </a:spcBef>
              <a:buFont typeface="Wingdings" panose="05000000000000000000" pitchFamily="2" charset="2"/>
              <a:buChar char="Ø"/>
            </a:pPr>
            <a:r>
              <a:rPr lang="af-ZA" sz="2000" smtClean="0"/>
              <a:t>Phối </a:t>
            </a:r>
            <a:r>
              <a:rPr lang="af-ZA" sz="2000"/>
              <a:t>hợp </a:t>
            </a:r>
            <a:r>
              <a:rPr lang="af-ZA" sz="2000" smtClean="0"/>
              <a:t>Hội </a:t>
            </a:r>
            <a:r>
              <a:rPr lang="af-ZA" sz="2000"/>
              <a:t>Nhà báo tỉnh tổ chức Giải báo chí về Thông tin đối ngoại tỉnh </a:t>
            </a:r>
            <a:r>
              <a:rPr lang="af-ZA" sz="2000"/>
              <a:t>Bắc </a:t>
            </a:r>
            <a:r>
              <a:rPr lang="af-ZA" sz="2000" smtClean="0"/>
              <a:t>Kạn.</a:t>
            </a:r>
          </a:p>
          <a:p>
            <a:pPr marL="285750" indent="-285750" algn="just">
              <a:spcBef>
                <a:spcPts val="600"/>
              </a:spcBef>
              <a:buFont typeface="Wingdings" panose="05000000000000000000" pitchFamily="2" charset="2"/>
              <a:buChar char="Ø"/>
            </a:pPr>
            <a:r>
              <a:rPr lang="af-ZA" sz="2000" smtClean="0"/>
              <a:t>Tham </a:t>
            </a:r>
            <a:r>
              <a:rPr lang="af-ZA" sz="2000"/>
              <a:t>mưu UBND tỉnh chỉ đạo tiếp thu, phản hồi </a:t>
            </a:r>
            <a:r>
              <a:rPr lang="af-ZA" sz="2000" b="1"/>
              <a:t>17</a:t>
            </a:r>
            <a:r>
              <a:rPr lang="af-ZA" sz="2000"/>
              <a:t> thông tin báo chí, đăng phát. Đã có </a:t>
            </a:r>
            <a:r>
              <a:rPr lang="af-ZA" sz="2000" b="1"/>
              <a:t>22</a:t>
            </a:r>
            <a:r>
              <a:rPr lang="af-ZA" sz="2000"/>
              <a:t> thông tin báo chí, đăng phát được các sở, ngành, địa phương phản hồi, xử lý (</a:t>
            </a:r>
            <a:r>
              <a:rPr lang="af-ZA" sz="2000" i="1"/>
              <a:t>trong đó có </a:t>
            </a:r>
            <a:r>
              <a:rPr lang="af-ZA" sz="2000" b="1" i="1"/>
              <a:t>05</a:t>
            </a:r>
            <a:r>
              <a:rPr lang="af-ZA" sz="2000" i="1"/>
              <a:t> thông tin được các đơn vị chủ động theo dõi, phản </a:t>
            </a:r>
            <a:r>
              <a:rPr lang="af-ZA" sz="2000" i="1"/>
              <a:t>hồi</a:t>
            </a:r>
            <a:r>
              <a:rPr lang="af-ZA" sz="2000" smtClean="0"/>
              <a:t>).</a:t>
            </a:r>
            <a:endParaRPr lang="af-ZA" sz="2000"/>
          </a:p>
        </p:txBody>
      </p:sp>
      <p:pic>
        <p:nvPicPr>
          <p:cNvPr id="10" name="Graphic 9" descr="Badge Tick1">
            <a:extLst>
              <a:ext uri="{FF2B5EF4-FFF2-40B4-BE49-F238E27FC236}">
                <a16:creationId xmlns:a16="http://schemas.microsoft.com/office/drawing/2014/main" xmlns="" id="{AC1B1B11-CBA4-4FF0-85F7-CBC9D56E3645}"/>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37973" y="942127"/>
            <a:ext cx="585800" cy="585800"/>
          </a:xfrm>
          <a:prstGeom prst="rect">
            <a:avLst/>
          </a:prstGeom>
        </p:spPr>
      </p:pic>
    </p:spTree>
    <p:extLst>
      <p:ext uri="{BB962C8B-B14F-4D97-AF65-F5344CB8AC3E}">
        <p14:creationId xmlns:p14="http://schemas.microsoft.com/office/powerpoint/2010/main" val="418455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21</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8962" y="235725"/>
            <a:ext cx="702910" cy="702910"/>
          </a:xfrm>
          <a:prstGeom prst="rect">
            <a:avLst/>
          </a:prstGeom>
        </p:spPr>
      </p:pic>
      <p:sp>
        <p:nvSpPr>
          <p:cNvPr id="3" name="TextBox 2">
            <a:extLst>
              <a:ext uri="{FF2B5EF4-FFF2-40B4-BE49-F238E27FC236}">
                <a16:creationId xmlns:a16="http://schemas.microsoft.com/office/drawing/2014/main" xmlns="" id="{78D0B037-C252-4860-808B-D79009FBAB17}"/>
              </a:ext>
            </a:extLst>
          </p:cNvPr>
          <p:cNvSpPr txBox="1"/>
          <p:nvPr/>
        </p:nvSpPr>
        <p:spPr>
          <a:xfrm>
            <a:off x="1061872" y="1053070"/>
            <a:ext cx="5115696" cy="461665"/>
          </a:xfrm>
          <a:prstGeom prst="rect">
            <a:avLst/>
          </a:prstGeom>
          <a:noFill/>
        </p:spPr>
        <p:txBody>
          <a:bodyPr wrap="none" rtlCol="0">
            <a:spAutoFit/>
          </a:bodyPr>
          <a:lstStyle/>
          <a:p>
            <a:r>
              <a:rPr lang="en-US" sz="2400" b="1">
                <a:solidFill>
                  <a:schemeClr val="accent1">
                    <a:lumMod val="50000"/>
                  </a:schemeClr>
                </a:solidFill>
              </a:rPr>
              <a:t>CÔNG TÁC QUẢN LÝ NHÀ NƯỚC NỔI </a:t>
            </a:r>
            <a:r>
              <a:rPr lang="en-US" sz="2400" b="1" smtClean="0">
                <a:solidFill>
                  <a:schemeClr val="accent1">
                    <a:lumMod val="50000"/>
                  </a:schemeClr>
                </a:solidFill>
              </a:rPr>
              <a:t>BẬT</a:t>
            </a:r>
            <a:endParaRPr lang="en-US" sz="2400" b="1">
              <a:solidFill>
                <a:schemeClr val="accent1">
                  <a:lumMod val="50000"/>
                </a:schemeClr>
              </a:solidFill>
            </a:endParaRPr>
          </a:p>
        </p:txBody>
      </p:sp>
      <p:sp>
        <p:nvSpPr>
          <p:cNvPr id="8" name="TextBox 7">
            <a:extLst>
              <a:ext uri="{FF2B5EF4-FFF2-40B4-BE49-F238E27FC236}">
                <a16:creationId xmlns:a16="http://schemas.microsoft.com/office/drawing/2014/main" xmlns="" id="{7EE284EE-B39E-4F62-8BFB-9284A4FDCEA7}"/>
              </a:ext>
            </a:extLst>
          </p:cNvPr>
          <p:cNvSpPr txBox="1"/>
          <p:nvPr/>
        </p:nvSpPr>
        <p:spPr>
          <a:xfrm>
            <a:off x="520549" y="1527614"/>
            <a:ext cx="11055609" cy="4401205"/>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af-ZA" sz="2000" smtClean="0"/>
              <a:t>Hướng </a:t>
            </a:r>
            <a:r>
              <a:rPr lang="af-ZA" sz="2000"/>
              <a:t>dẫn </a:t>
            </a:r>
            <a:r>
              <a:rPr lang="af-ZA" sz="2000" smtClean="0"/>
              <a:t>các </a:t>
            </a:r>
            <a:r>
              <a:rPr lang="af-ZA" sz="2000"/>
              <a:t>huyện, thành phố triển khai Kế hoạch thực hiện Chiến lược phát triển lĩnh vực thông tin cơ sở tỉnh Bắc Kạn giai đoạn 2021- 2025. </a:t>
            </a:r>
            <a:endParaRPr lang="en-US" sz="2000" smtClean="0"/>
          </a:p>
          <a:p>
            <a:pPr marL="285750" indent="-285750" algn="just">
              <a:spcBef>
                <a:spcPts val="600"/>
              </a:spcBef>
              <a:spcAft>
                <a:spcPts val="600"/>
              </a:spcAft>
              <a:buFont typeface="Wingdings" panose="05000000000000000000" pitchFamily="2" charset="2"/>
              <a:buChar char="Ø"/>
            </a:pPr>
            <a:r>
              <a:rPr lang="af-ZA" sz="2000"/>
              <a:t>Phối hợp Bộ TTTT tổ </a:t>
            </a:r>
            <a:r>
              <a:rPr lang="af-ZA" sz="2000"/>
              <a:t>chức </a:t>
            </a:r>
            <a:r>
              <a:rPr lang="af-ZA" sz="2000" smtClean="0"/>
              <a:t>tập huấn </a:t>
            </a:r>
            <a:r>
              <a:rPr lang="af-ZA" sz="2000"/>
              <a:t>thông tin cơ sở tại địa phương. </a:t>
            </a:r>
          </a:p>
          <a:p>
            <a:pPr marL="285750" indent="-285750" algn="just">
              <a:spcBef>
                <a:spcPts val="600"/>
              </a:spcBef>
              <a:spcAft>
                <a:spcPts val="600"/>
              </a:spcAft>
              <a:buFont typeface="Wingdings" panose="05000000000000000000" pitchFamily="2" charset="2"/>
              <a:buChar char="Ø"/>
            </a:pPr>
            <a:r>
              <a:rPr lang="en-US" sz="2000" smtClean="0"/>
              <a:t>Tích </a:t>
            </a:r>
            <a:r>
              <a:rPr lang="en-US" sz="2000"/>
              <a:t>cực triển khai đầu tư đài truyền thanh ứng dụng </a:t>
            </a:r>
            <a:r>
              <a:rPr lang="en-US" sz="2000" smtClean="0"/>
              <a:t>CNTT-VT. </a:t>
            </a:r>
            <a:r>
              <a:rPr lang="af-ZA" sz="2000" smtClean="0"/>
              <a:t>Đã lắp </a:t>
            </a:r>
            <a:r>
              <a:rPr lang="af-ZA" sz="2000"/>
              <a:t>đặt </a:t>
            </a:r>
            <a:r>
              <a:rPr lang="af-ZA" sz="2000" smtClean="0"/>
              <a:t>được </a:t>
            </a:r>
            <a:r>
              <a:rPr lang="af-ZA" sz="2000" b="1"/>
              <a:t>420/687</a:t>
            </a:r>
            <a:r>
              <a:rPr lang="af-ZA" sz="2000"/>
              <a:t> </a:t>
            </a:r>
            <a:r>
              <a:rPr lang="af-ZA" sz="2000" smtClean="0"/>
              <a:t>cụm </a:t>
            </a:r>
            <a:r>
              <a:rPr lang="af-ZA" sz="2000"/>
              <a:t>loa truyền </a:t>
            </a:r>
            <a:r>
              <a:rPr lang="af-ZA" sz="2000"/>
              <a:t>thanh </a:t>
            </a:r>
            <a:r>
              <a:rPr lang="af-ZA" sz="2000" smtClean="0"/>
              <a:t>thông minh tại </a:t>
            </a:r>
            <a:r>
              <a:rPr lang="af-ZA" sz="2000"/>
              <a:t>các thôn bản của </a:t>
            </a:r>
            <a:r>
              <a:rPr lang="af-ZA" sz="2000"/>
              <a:t>05 </a:t>
            </a:r>
            <a:r>
              <a:rPr lang="af-ZA" sz="2000" smtClean="0"/>
              <a:t>huyện.</a:t>
            </a:r>
          </a:p>
          <a:p>
            <a:pPr marL="285750" indent="-285750" algn="just">
              <a:spcBef>
                <a:spcPts val="600"/>
              </a:spcBef>
              <a:spcAft>
                <a:spcPts val="600"/>
              </a:spcAft>
              <a:buFont typeface="Wingdings" panose="05000000000000000000" pitchFamily="2" charset="2"/>
              <a:buChar char="Ø"/>
            </a:pPr>
            <a:r>
              <a:rPr lang="af-ZA" sz="2000" smtClean="0"/>
              <a:t>Thực hiện cài </a:t>
            </a:r>
            <a:r>
              <a:rPr lang="af-ZA" sz="2000"/>
              <a:t>đặt phần mềm hệ thống thông tin nguồn của tỉnh tại Trung tâm tích hợp dữ liệu </a:t>
            </a:r>
            <a:r>
              <a:rPr lang="af-ZA" sz="2000"/>
              <a:t>tỉnh</a:t>
            </a:r>
            <a:r>
              <a:rPr lang="af-ZA" sz="2000" smtClean="0"/>
              <a:t>.</a:t>
            </a:r>
          </a:p>
          <a:p>
            <a:pPr marL="285750" indent="-285750" algn="just">
              <a:spcBef>
                <a:spcPts val="600"/>
              </a:spcBef>
              <a:spcAft>
                <a:spcPts val="600"/>
              </a:spcAft>
              <a:buFont typeface="Wingdings" panose="05000000000000000000" pitchFamily="2" charset="2"/>
              <a:buChar char="Ø"/>
            </a:pPr>
            <a:r>
              <a:rPr lang="af-ZA" sz="2000" smtClean="0"/>
              <a:t>Triển khai tổng </a:t>
            </a:r>
            <a:r>
              <a:rPr lang="af-ZA" sz="2000"/>
              <a:t>kết 10 năm thi hành Luật </a:t>
            </a:r>
            <a:r>
              <a:rPr lang="af-ZA" sz="2000"/>
              <a:t>Xuất </a:t>
            </a:r>
            <a:r>
              <a:rPr lang="af-ZA" sz="2000" smtClean="0"/>
              <a:t>bản.</a:t>
            </a:r>
          </a:p>
          <a:p>
            <a:pPr marL="285750" indent="-285750" algn="just">
              <a:spcBef>
                <a:spcPts val="600"/>
              </a:spcBef>
              <a:spcAft>
                <a:spcPts val="600"/>
              </a:spcAft>
              <a:buFont typeface="Wingdings" panose="05000000000000000000" pitchFamily="2" charset="2"/>
              <a:buChar char="Ø"/>
            </a:pPr>
            <a:r>
              <a:rPr lang="af-ZA" sz="2000" smtClean="0"/>
              <a:t>Tổ </a:t>
            </a:r>
            <a:r>
              <a:rPr lang="af-ZA" sz="2000"/>
              <a:t>chức các hoạt động hưởng ứng Ngày Sách và Văn hoá đọc </a:t>
            </a:r>
            <a:r>
              <a:rPr lang="af-ZA" sz="2000"/>
              <a:t>Việt </a:t>
            </a:r>
            <a:r>
              <a:rPr lang="af-ZA" sz="2000" smtClean="0"/>
              <a:t>Nam </a:t>
            </a:r>
            <a:r>
              <a:rPr lang="af-ZA" sz="2000"/>
              <a:t>với nhiều hoạt động đa dạng, </a:t>
            </a:r>
            <a:r>
              <a:rPr lang="af-ZA" sz="2000"/>
              <a:t>thiết </a:t>
            </a:r>
            <a:r>
              <a:rPr lang="af-ZA" sz="2000" smtClean="0"/>
              <a:t>thực.</a:t>
            </a:r>
          </a:p>
          <a:p>
            <a:pPr marL="285750" indent="-285750" algn="just">
              <a:spcBef>
                <a:spcPts val="600"/>
              </a:spcBef>
              <a:spcAft>
                <a:spcPts val="600"/>
              </a:spcAft>
              <a:buFont typeface="Wingdings" panose="05000000000000000000" pitchFamily="2" charset="2"/>
              <a:buChar char="Ø"/>
            </a:pPr>
            <a:r>
              <a:rPr lang="af-ZA" sz="2000" smtClean="0"/>
              <a:t>Tổ chức trao </a:t>
            </a:r>
            <a:r>
              <a:rPr lang="af-ZA" sz="2000"/>
              <a:t>tặng hơn </a:t>
            </a:r>
            <a:r>
              <a:rPr lang="af-ZA" sz="2000" b="1"/>
              <a:t>500 </a:t>
            </a:r>
            <a:r>
              <a:rPr lang="af-ZA" sz="2000"/>
              <a:t>đầu sách, truyện thiếu nhi cho các em nhỏ mồ côi, khuyết tật, có hoàn cảnh khó khăn tại Cơ sở Bảo trợ xã hội tổng </a:t>
            </a:r>
            <a:r>
              <a:rPr lang="af-ZA" sz="2000"/>
              <a:t>hợp </a:t>
            </a:r>
            <a:r>
              <a:rPr lang="af-ZA" sz="2000" smtClean="0"/>
              <a:t>tỉnh.</a:t>
            </a:r>
            <a:endParaRPr lang="en-US" sz="2000"/>
          </a:p>
        </p:txBody>
      </p:sp>
      <p:pic>
        <p:nvPicPr>
          <p:cNvPr id="10" name="Graphic 9" descr="Badge Tick1">
            <a:extLst>
              <a:ext uri="{FF2B5EF4-FFF2-40B4-BE49-F238E27FC236}">
                <a16:creationId xmlns:a16="http://schemas.microsoft.com/office/drawing/2014/main" xmlns="" id="{AC1B1B11-CBA4-4FF0-85F7-CBC9D56E3645}"/>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17517" y="991003"/>
            <a:ext cx="585800" cy="585800"/>
          </a:xfrm>
          <a:prstGeom prst="rect">
            <a:avLst/>
          </a:prstGeom>
        </p:spPr>
      </p:pic>
    </p:spTree>
    <p:extLst>
      <p:ext uri="{BB962C8B-B14F-4D97-AF65-F5344CB8AC3E}">
        <p14:creationId xmlns:p14="http://schemas.microsoft.com/office/powerpoint/2010/main" val="248874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22</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8962" y="235725"/>
            <a:ext cx="702910" cy="702910"/>
          </a:xfrm>
          <a:prstGeom prst="rect">
            <a:avLst/>
          </a:prstGeom>
        </p:spPr>
      </p:pic>
      <p:sp>
        <p:nvSpPr>
          <p:cNvPr id="4" name="TextBox 3">
            <a:extLst>
              <a:ext uri="{FF2B5EF4-FFF2-40B4-BE49-F238E27FC236}">
                <a16:creationId xmlns:a16="http://schemas.microsoft.com/office/drawing/2014/main" xmlns="" id="{54F8A561-2C15-4BA5-BCB4-81893C324E79}"/>
              </a:ext>
            </a:extLst>
          </p:cNvPr>
          <p:cNvSpPr txBox="1"/>
          <p:nvPr/>
        </p:nvSpPr>
        <p:spPr>
          <a:xfrm>
            <a:off x="1061872" y="1099280"/>
            <a:ext cx="2677336" cy="461665"/>
          </a:xfrm>
          <a:prstGeom prst="rect">
            <a:avLst/>
          </a:prstGeom>
          <a:noFill/>
        </p:spPr>
        <p:txBody>
          <a:bodyPr wrap="none" rtlCol="0">
            <a:spAutoFit/>
          </a:bodyPr>
          <a:lstStyle/>
          <a:p>
            <a:r>
              <a:rPr lang="en-US" sz="2400" b="1">
                <a:solidFill>
                  <a:schemeClr val="accent1">
                    <a:lumMod val="50000"/>
                  </a:schemeClr>
                </a:solidFill>
              </a:rPr>
              <a:t>KHÓ KHĂN </a:t>
            </a:r>
            <a:r>
              <a:rPr lang="en-US" sz="2400" b="1" smtClean="0">
                <a:solidFill>
                  <a:schemeClr val="accent1">
                    <a:lumMod val="50000"/>
                  </a:schemeClr>
                </a:solidFill>
              </a:rPr>
              <a:t>HẠN CHẾ</a:t>
            </a:r>
            <a:endParaRPr lang="en-US" sz="2400" b="1">
              <a:solidFill>
                <a:schemeClr val="accent1">
                  <a:lumMod val="50000"/>
                </a:schemeClr>
              </a:solidFill>
            </a:endParaRPr>
          </a:p>
        </p:txBody>
      </p:sp>
      <p:pic>
        <p:nvPicPr>
          <p:cNvPr id="12" name="Graphic 11" descr="Badge Unfollow">
            <a:extLst>
              <a:ext uri="{FF2B5EF4-FFF2-40B4-BE49-F238E27FC236}">
                <a16:creationId xmlns:a16="http://schemas.microsoft.com/office/drawing/2014/main" xmlns="" id="{8BE4AA62-475F-4FD5-9EEB-C8A9762E2A92}"/>
              </a:ext>
            </a:extLst>
          </p:cNvPr>
          <p:cNvPicPr>
            <a:picLocks noChangeAspect="1"/>
          </p:cNvPicPr>
          <p:nvPr/>
        </p:nvPicPr>
        <p:blipFill>
          <a:blip r:embed="rId4">
            <a:extLst>
              <a:ext uri="{96DAC541-7B7A-43D3-8B79-37D633B846F1}">
                <asvg:svgBlip xmlns:asvg="http://schemas.microsoft.com/office/drawing/2016/SVG/main" xmlns="" r:embed="rId7"/>
              </a:ext>
            </a:extLst>
          </a:blip>
          <a:stretch>
            <a:fillRect/>
          </a:stretch>
        </p:blipFill>
        <p:spPr>
          <a:xfrm>
            <a:off x="411501" y="1031197"/>
            <a:ext cx="597832" cy="597832"/>
          </a:xfrm>
          <a:prstGeom prst="rect">
            <a:avLst/>
          </a:prstGeom>
        </p:spPr>
      </p:pic>
      <p:sp>
        <p:nvSpPr>
          <p:cNvPr id="5" name="Rectangle 4"/>
          <p:cNvSpPr/>
          <p:nvPr/>
        </p:nvSpPr>
        <p:spPr>
          <a:xfrm>
            <a:off x="411500" y="1659775"/>
            <a:ext cx="11295395" cy="4862870"/>
          </a:xfrm>
          <a:prstGeom prst="rect">
            <a:avLst/>
          </a:prstGeom>
        </p:spPr>
        <p:txBody>
          <a:bodyPr wrap="square">
            <a:spAutoFit/>
          </a:bodyPr>
          <a:lstStyle/>
          <a:p>
            <a:pPr marL="284400" indent="-284400" algn="just">
              <a:spcBef>
                <a:spcPts val="600"/>
              </a:spcBef>
              <a:spcAft>
                <a:spcPts val="600"/>
              </a:spcAft>
              <a:buFont typeface="Wingdings" pitchFamily="2" charset="2"/>
              <a:buChar char="Ø"/>
            </a:pPr>
            <a:r>
              <a:rPr lang="af-ZA" sz="2000" smtClean="0"/>
              <a:t>Thông </a:t>
            </a:r>
            <a:r>
              <a:rPr lang="af-ZA" sz="2000"/>
              <a:t>tin trên báo chí có thời điểm, có nội dung chưa bao quát, toàn diện, chưa phản ánh đầy đủ hoạt động đa dạng của xã hội. Một số trường hợp, thông tin trên báo chí còn chậm, chưa kịp thời định hướng dư luận xã hội, nhất là các vụ việc phức tạp, nhạy cảm</a:t>
            </a:r>
            <a:r>
              <a:rPr lang="af-ZA" sz="2000"/>
              <a:t>. </a:t>
            </a:r>
            <a:endParaRPr lang="af-ZA" sz="2000" smtClean="0"/>
          </a:p>
          <a:p>
            <a:pPr marL="284400" indent="-284400" algn="just">
              <a:spcBef>
                <a:spcPts val="600"/>
              </a:spcBef>
              <a:spcAft>
                <a:spcPts val="600"/>
              </a:spcAft>
              <a:buFont typeface="Wingdings" pitchFamily="2" charset="2"/>
              <a:buChar char="Ø"/>
            </a:pPr>
            <a:r>
              <a:rPr lang="af-ZA" sz="2000" smtClean="0"/>
              <a:t>Công </a:t>
            </a:r>
            <a:r>
              <a:rPr lang="af-ZA" sz="2000"/>
              <a:t>tác tiếp thu, phản hồi, cung cấp thông tin cho báo chí của </a:t>
            </a:r>
            <a:r>
              <a:rPr lang="af-ZA" sz="2000"/>
              <a:t>một </a:t>
            </a:r>
            <a:r>
              <a:rPr lang="af-ZA" sz="2000" smtClean="0"/>
              <a:t>số ngành</a:t>
            </a:r>
            <a:r>
              <a:rPr lang="af-ZA" sz="2000"/>
              <a:t>, địa phương còn chậm, chưa giải quyết triệt để vấn </a:t>
            </a:r>
            <a:r>
              <a:rPr lang="af-ZA" sz="2000"/>
              <a:t>đề</a:t>
            </a:r>
            <a:r>
              <a:rPr lang="af-ZA" sz="2000" smtClean="0"/>
              <a:t>.</a:t>
            </a:r>
          </a:p>
          <a:p>
            <a:pPr marL="284400" indent="-284400" algn="just">
              <a:spcBef>
                <a:spcPts val="600"/>
              </a:spcBef>
              <a:spcAft>
                <a:spcPts val="600"/>
              </a:spcAft>
              <a:buFont typeface="Wingdings" pitchFamily="2" charset="2"/>
              <a:buChar char="Ø"/>
            </a:pPr>
            <a:r>
              <a:rPr lang="af-ZA" sz="2000" smtClean="0"/>
              <a:t>Công </a:t>
            </a:r>
            <a:r>
              <a:rPr lang="af-ZA" sz="2000"/>
              <a:t>tác thông tin đối ngoại tại các địa phương còn nhiều hạn chế. Nội dung, hình thức tuyên truyền, giới thiệu quảng bá hình ảnh con người, tiềm năng, thế mạnh của tỉnh chưa phong phú, nguồn lực đầu tư cho công tác thông tin đối ngoại còn hạn chế</a:t>
            </a:r>
            <a:r>
              <a:rPr lang="af-ZA" sz="2000"/>
              <a:t>. </a:t>
            </a:r>
            <a:r>
              <a:rPr lang="af-ZA" sz="2000" smtClean="0"/>
              <a:t>Tỉnh </a:t>
            </a:r>
            <a:r>
              <a:rPr lang="af-ZA" sz="2000"/>
              <a:t>chưa đủ điều kiện về nhân lực và cơ sở vật chất để xây dựng sản phẩm báo chí đối ngoại. Hầu hết </a:t>
            </a:r>
            <a:r>
              <a:rPr lang="af-ZA" sz="2000"/>
              <a:t>các </a:t>
            </a:r>
            <a:r>
              <a:rPr lang="af-ZA" sz="2000" smtClean="0"/>
              <a:t>đơn vị, địa phương chưa </a:t>
            </a:r>
            <a:r>
              <a:rPr lang="af-ZA" sz="2000"/>
              <a:t>bố trí được cán bộ chuyên trách </a:t>
            </a:r>
            <a:r>
              <a:rPr lang="af-ZA" sz="2000"/>
              <a:t>về </a:t>
            </a:r>
            <a:r>
              <a:rPr lang="af-ZA" sz="2000" smtClean="0"/>
              <a:t>TTĐN</a:t>
            </a:r>
            <a:r>
              <a:rPr lang="af-ZA" sz="2000"/>
              <a:t>, chủ yếu là kiêm nhiệm dẫn đến chất lượng tham mưu, triển khai thực hiện công tác TTĐN chưa đạt được hiệu quả như mong </a:t>
            </a:r>
            <a:r>
              <a:rPr lang="af-ZA" sz="2000"/>
              <a:t>muốn</a:t>
            </a:r>
            <a:r>
              <a:rPr lang="af-ZA" sz="2000" smtClean="0"/>
              <a:t>.</a:t>
            </a:r>
          </a:p>
          <a:p>
            <a:pPr marL="284400" indent="-284400" algn="just">
              <a:spcBef>
                <a:spcPts val="600"/>
              </a:spcBef>
              <a:spcAft>
                <a:spcPts val="600"/>
              </a:spcAft>
              <a:buFont typeface="Wingdings" pitchFamily="2" charset="2"/>
              <a:buChar char="Ø"/>
            </a:pPr>
            <a:r>
              <a:rPr lang="af-ZA" sz="2000"/>
              <a:t>Hoạt động thông tin cơ sở còn nhiều khó khăn về cơ sở vật chất. Nhân lực làm công tác thông tin cơ sở năng lực còn hạn chế do chủ yếu là kiêm nhiệm, hoạt động không chuyên trách, việc ứng dụng CNTT trong hoạt động thông tin cơ sở chưa đáp ứng được yêu </a:t>
            </a:r>
            <a:r>
              <a:rPr lang="af-ZA" sz="2000"/>
              <a:t>cầu</a:t>
            </a:r>
            <a:r>
              <a:rPr lang="af-ZA" sz="2000" smtClean="0"/>
              <a:t>.</a:t>
            </a:r>
            <a:endParaRPr lang="en-US" sz="2000"/>
          </a:p>
        </p:txBody>
      </p:sp>
    </p:spTree>
    <p:extLst>
      <p:ext uri="{BB962C8B-B14F-4D97-AF65-F5344CB8AC3E}">
        <p14:creationId xmlns:p14="http://schemas.microsoft.com/office/powerpoint/2010/main" val="1613585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32000"/>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23</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58962" y="235725"/>
            <a:ext cx="702910" cy="702910"/>
          </a:xfrm>
          <a:prstGeom prst="rect">
            <a:avLst/>
          </a:prstGeom>
        </p:spPr>
      </p:pic>
      <p:sp>
        <p:nvSpPr>
          <p:cNvPr id="4" name="TextBox 3">
            <a:extLst>
              <a:ext uri="{FF2B5EF4-FFF2-40B4-BE49-F238E27FC236}">
                <a16:creationId xmlns:a16="http://schemas.microsoft.com/office/drawing/2014/main" xmlns="" id="{54F8A561-2C15-4BA5-BCB4-81893C324E79}"/>
              </a:ext>
            </a:extLst>
          </p:cNvPr>
          <p:cNvSpPr txBox="1"/>
          <p:nvPr/>
        </p:nvSpPr>
        <p:spPr>
          <a:xfrm>
            <a:off x="1061872" y="1099280"/>
            <a:ext cx="2677336" cy="461665"/>
          </a:xfrm>
          <a:prstGeom prst="rect">
            <a:avLst/>
          </a:prstGeom>
          <a:noFill/>
        </p:spPr>
        <p:txBody>
          <a:bodyPr wrap="none" rtlCol="0">
            <a:spAutoFit/>
          </a:bodyPr>
          <a:lstStyle/>
          <a:p>
            <a:r>
              <a:rPr lang="en-US" sz="2400" b="1">
                <a:solidFill>
                  <a:schemeClr val="accent1">
                    <a:lumMod val="50000"/>
                  </a:schemeClr>
                </a:solidFill>
              </a:rPr>
              <a:t>KHÓ KHĂN </a:t>
            </a:r>
            <a:r>
              <a:rPr lang="en-US" sz="2400" b="1" smtClean="0">
                <a:solidFill>
                  <a:schemeClr val="accent1">
                    <a:lumMod val="50000"/>
                  </a:schemeClr>
                </a:solidFill>
              </a:rPr>
              <a:t>HẠN CHẾ</a:t>
            </a:r>
            <a:endParaRPr lang="en-US" sz="2400" b="1">
              <a:solidFill>
                <a:schemeClr val="accent1">
                  <a:lumMod val="50000"/>
                </a:schemeClr>
              </a:solidFill>
            </a:endParaRPr>
          </a:p>
        </p:txBody>
      </p:sp>
      <p:pic>
        <p:nvPicPr>
          <p:cNvPr id="12" name="Graphic 11" descr="Badge Unfollow">
            <a:extLst>
              <a:ext uri="{FF2B5EF4-FFF2-40B4-BE49-F238E27FC236}">
                <a16:creationId xmlns:a16="http://schemas.microsoft.com/office/drawing/2014/main" xmlns="" id="{8BE4AA62-475F-4FD5-9EEB-C8A9762E2A92}"/>
              </a:ext>
            </a:extLst>
          </p:cNvPr>
          <p:cNvPicPr>
            <a:picLocks noChangeAspect="1"/>
          </p:cNvPicPr>
          <p:nvPr/>
        </p:nvPicPr>
        <p:blipFill>
          <a:blip r:embed="rId5">
            <a:extLst>
              <a:ext uri="{96DAC541-7B7A-43D3-8B79-37D633B846F1}">
                <asvg:svgBlip xmlns:asvg="http://schemas.microsoft.com/office/drawing/2016/SVG/main" xmlns="" r:embed="rId7"/>
              </a:ext>
            </a:extLst>
          </a:blip>
          <a:stretch>
            <a:fillRect/>
          </a:stretch>
        </p:blipFill>
        <p:spPr>
          <a:xfrm>
            <a:off x="411501" y="1031197"/>
            <a:ext cx="597832" cy="597832"/>
          </a:xfrm>
          <a:prstGeom prst="rect">
            <a:avLst/>
          </a:prstGeom>
        </p:spPr>
      </p:pic>
      <p:sp>
        <p:nvSpPr>
          <p:cNvPr id="5" name="Rectangle 4"/>
          <p:cNvSpPr/>
          <p:nvPr/>
        </p:nvSpPr>
        <p:spPr>
          <a:xfrm>
            <a:off x="385742" y="1659775"/>
            <a:ext cx="11424185" cy="3477875"/>
          </a:xfrm>
          <a:prstGeom prst="rect">
            <a:avLst/>
          </a:prstGeom>
        </p:spPr>
        <p:txBody>
          <a:bodyPr wrap="square">
            <a:spAutoFit/>
          </a:bodyPr>
          <a:lstStyle/>
          <a:p>
            <a:pPr marL="284400" indent="-284400" algn="just">
              <a:spcBef>
                <a:spcPts val="600"/>
              </a:spcBef>
              <a:spcAft>
                <a:spcPts val="600"/>
              </a:spcAft>
              <a:buFont typeface="Wingdings" pitchFamily="2" charset="2"/>
              <a:buChar char="Ø"/>
            </a:pPr>
            <a:r>
              <a:rPr lang="af-ZA" sz="2000" smtClean="0"/>
              <a:t>Việc </a:t>
            </a:r>
            <a:r>
              <a:rPr lang="af-ZA" sz="2000"/>
              <a:t>cập nhật, cung cấp thông tin lên trang, cổng TTĐT của một số cơ quan, đơn </a:t>
            </a:r>
            <a:r>
              <a:rPr lang="af-ZA" sz="2000"/>
              <a:t>vị </a:t>
            </a:r>
            <a:r>
              <a:rPr lang="af-ZA" sz="2000" smtClean="0"/>
              <a:t>chưa </a:t>
            </a:r>
            <a:r>
              <a:rPr lang="af-ZA" sz="2000"/>
              <a:t>thường xuyên, đầy đủ, </a:t>
            </a:r>
            <a:r>
              <a:rPr lang="af-ZA" sz="2000"/>
              <a:t>kịp </a:t>
            </a:r>
            <a:r>
              <a:rPr lang="af-ZA" sz="2000" smtClean="0"/>
              <a:t>thời. </a:t>
            </a:r>
            <a:r>
              <a:rPr lang="af-ZA" sz="2000"/>
              <a:t>Số trang, cổng TTĐT cung cấp được phiên bản tiếng Anh còn ít, hầu hết chưa thực hiện được. Một số đơn vị chưa bố trí được kinh phí để duy trì hoạt động trang TTĐT. Nhân </a:t>
            </a:r>
            <a:r>
              <a:rPr lang="af-ZA" sz="2000"/>
              <a:t>sự </a:t>
            </a:r>
            <a:r>
              <a:rPr lang="af-ZA" sz="2000" smtClean="0"/>
              <a:t>vận hành trang </a:t>
            </a:r>
            <a:r>
              <a:rPr lang="af-ZA" sz="2000"/>
              <a:t>TTĐT của các cơ quan, đơn vị đều kiêm nhiệm nên còn hạn chế về năng lực, thời gian quản lý, duy trì, vận hành trang. Một số </a:t>
            </a:r>
            <a:r>
              <a:rPr lang="af-ZA" sz="2000"/>
              <a:t>trang </a:t>
            </a:r>
            <a:r>
              <a:rPr lang="af-ZA" sz="2000" smtClean="0"/>
              <a:t>TTĐT còn </a:t>
            </a:r>
            <a:r>
              <a:rPr lang="af-ZA" sz="2000"/>
              <a:t>tồn tại các điểm yếu về an toàn thông </a:t>
            </a:r>
            <a:r>
              <a:rPr lang="af-ZA" sz="2000"/>
              <a:t>tin</a:t>
            </a:r>
            <a:r>
              <a:rPr lang="af-ZA" sz="2000" smtClean="0"/>
              <a:t>.</a:t>
            </a:r>
          </a:p>
          <a:p>
            <a:pPr marL="284400" indent="-284400" algn="just">
              <a:spcBef>
                <a:spcPts val="600"/>
              </a:spcBef>
              <a:spcAft>
                <a:spcPts val="600"/>
              </a:spcAft>
              <a:buFont typeface="Wingdings" pitchFamily="2" charset="2"/>
              <a:buChar char="Ø"/>
            </a:pPr>
            <a:r>
              <a:rPr lang="pt-BR" sz="2000" smtClean="0"/>
              <a:t>Việc </a:t>
            </a:r>
            <a:r>
              <a:rPr lang="pt-BR" sz="2000"/>
              <a:t>xác định tôn chỉ, mục đích của các cơ quan báo chí theo giấy phép đã cấp gặp khó khăn vì hiện nay trên </a:t>
            </a:r>
            <a:r>
              <a:rPr lang="pt-BR" sz="2000"/>
              <a:t>Cổng </a:t>
            </a:r>
            <a:r>
              <a:rPr lang="pt-BR" sz="2000" smtClean="0"/>
              <a:t>TTĐT của </a:t>
            </a:r>
            <a:r>
              <a:rPr lang="pt-BR" sz="2000"/>
              <a:t>Bộ TTTT mới chỉ cập nhật thông tin đến tháng 3/2021. Tôn chỉ mục đích của một số cơ quan báo chí không rõ ràng, khó xác định đúng</a:t>
            </a:r>
            <a:r>
              <a:rPr lang="vi-VN" sz="2000"/>
              <a:t>, sai so với nội dung báo chí đăng </a:t>
            </a:r>
            <a:r>
              <a:rPr lang="vi-VN" sz="2000"/>
              <a:t>tải</a:t>
            </a:r>
            <a:r>
              <a:rPr lang="vi-VN" sz="2000" smtClean="0"/>
              <a:t>.</a:t>
            </a:r>
            <a:endParaRPr lang="en-US" sz="2000" smtClean="0"/>
          </a:p>
          <a:p>
            <a:pPr marL="284400" indent="-284400" algn="just">
              <a:spcBef>
                <a:spcPts val="600"/>
              </a:spcBef>
              <a:spcAft>
                <a:spcPts val="600"/>
              </a:spcAft>
              <a:buFont typeface="Wingdings" pitchFamily="2" charset="2"/>
              <a:buChar char="Ø"/>
            </a:pPr>
            <a:r>
              <a:rPr lang="pt-BR" sz="2000" smtClean="0"/>
              <a:t>Năm </a:t>
            </a:r>
            <a:r>
              <a:rPr lang="pt-BR" sz="2000"/>
              <a:t>2022, Đội Liên ngành phòng chống in lậu tỉnh không được cấp kinh </a:t>
            </a:r>
            <a:r>
              <a:rPr lang="pt-BR" sz="2000"/>
              <a:t>phí </a:t>
            </a:r>
            <a:r>
              <a:rPr lang="pt-BR" sz="2000" smtClean="0"/>
              <a:t>hoạt </a:t>
            </a:r>
            <a:r>
              <a:rPr lang="pt-BR" sz="2000"/>
              <a:t>động </a:t>
            </a:r>
            <a:r>
              <a:rPr lang="pt-BR" sz="2000" smtClean="0"/>
              <a:t>gây khó khăn </a:t>
            </a:r>
            <a:r>
              <a:rPr lang="pt-BR" sz="2000"/>
              <a:t>trong việc triển khai các hoạt động </a:t>
            </a:r>
            <a:r>
              <a:rPr lang="pt-BR" sz="2000"/>
              <a:t>của </a:t>
            </a:r>
            <a:r>
              <a:rPr lang="pt-BR" sz="2000" smtClean="0"/>
              <a:t>Đội.</a:t>
            </a:r>
            <a:endParaRPr lang="en-US" sz="2000"/>
          </a:p>
        </p:txBody>
      </p:sp>
    </p:spTree>
    <p:extLst>
      <p:ext uri="{BB962C8B-B14F-4D97-AF65-F5344CB8AC3E}">
        <p14:creationId xmlns:p14="http://schemas.microsoft.com/office/powerpoint/2010/main" val="594001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61872" y="474212"/>
            <a:ext cx="7116928" cy="432000"/>
          </a:xfrm>
        </p:spPr>
        <p:txBody>
          <a:bodyPr/>
          <a:lstStyle/>
          <a:p>
            <a:r>
              <a:rPr lang="en-US" sz="4000" b="1">
                <a:latin typeface="Arial" panose="020B0604020202020204" pitchFamily="34" charset="0"/>
                <a:cs typeface="Arial" panose="020B0604020202020204" pitchFamily="34" charset="0"/>
              </a:rPr>
              <a:t>BÁO CHÍ, TRUYỀN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72604" y="6317001"/>
            <a:ext cx="464344" cy="400188"/>
          </a:xfrm>
        </p:spPr>
        <p:txBody>
          <a:bodyPr/>
          <a:lstStyle/>
          <a:p>
            <a:fld id="{19B51A1E-902D-48AF-9020-955120F399B6}" type="slidenum">
              <a:rPr lang="en-US" smtClean="0"/>
              <a:pPr/>
              <a:t>24</a:t>
            </a:fld>
            <a:endParaRPr lang="en-US"/>
          </a:p>
        </p:txBody>
      </p:sp>
      <p:pic>
        <p:nvPicPr>
          <p:cNvPr id="47" name="Graphic 46" descr="Newspaper">
            <a:extLst>
              <a:ext uri="{FF2B5EF4-FFF2-40B4-BE49-F238E27FC236}">
                <a16:creationId xmlns:a16="http://schemas.microsoft.com/office/drawing/2014/main" xmlns="" id="{88B858F2-3A9B-48D3-84A2-0D79F888C2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8962" y="312999"/>
            <a:ext cx="702910" cy="702910"/>
          </a:xfrm>
          <a:prstGeom prst="rect">
            <a:avLst/>
          </a:prstGeom>
        </p:spPr>
      </p:pic>
      <p:sp>
        <p:nvSpPr>
          <p:cNvPr id="3" name="TextBox 2">
            <a:extLst>
              <a:ext uri="{FF2B5EF4-FFF2-40B4-BE49-F238E27FC236}">
                <a16:creationId xmlns:a16="http://schemas.microsoft.com/office/drawing/2014/main" xmlns="" id="{8E23CB8B-B61B-4948-A314-0EA4885EEC1F}"/>
              </a:ext>
            </a:extLst>
          </p:cNvPr>
          <p:cNvSpPr txBox="1"/>
          <p:nvPr/>
        </p:nvSpPr>
        <p:spPr>
          <a:xfrm>
            <a:off x="969525" y="1198494"/>
            <a:ext cx="5663730" cy="461665"/>
          </a:xfrm>
          <a:prstGeom prst="rect">
            <a:avLst/>
          </a:prstGeom>
          <a:noFill/>
        </p:spPr>
        <p:txBody>
          <a:bodyPr wrap="none" rtlCol="0">
            <a:spAutoFit/>
          </a:bodyPr>
          <a:lstStyle/>
          <a:p>
            <a:r>
              <a:rPr lang="en-US" sz="2400" b="1">
                <a:solidFill>
                  <a:schemeClr val="accent1">
                    <a:lumMod val="50000"/>
                  </a:schemeClr>
                </a:solidFill>
              </a:rPr>
              <a:t>NHIỆM VỤ TRỌNG TÂM  6 THÁNG CUỐI NĂM</a:t>
            </a:r>
            <a:endParaRPr lang="en-US" sz="2400" b="1">
              <a:solidFill>
                <a:schemeClr val="accent1">
                  <a:lumMod val="50000"/>
                </a:schemeClr>
              </a:solidFill>
            </a:endParaRPr>
          </a:p>
        </p:txBody>
      </p:sp>
      <p:pic>
        <p:nvPicPr>
          <p:cNvPr id="4" name="Graphic 3" descr="Bullseye">
            <a:extLst>
              <a:ext uri="{FF2B5EF4-FFF2-40B4-BE49-F238E27FC236}">
                <a16:creationId xmlns:a16="http://schemas.microsoft.com/office/drawing/2014/main" xmlns="" id="{7A688DEC-66B7-4C9C-AB82-285974FB1826}"/>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67904" y="1128517"/>
            <a:ext cx="601621" cy="601621"/>
          </a:xfrm>
          <a:prstGeom prst="rect">
            <a:avLst/>
          </a:prstGeom>
        </p:spPr>
      </p:pic>
      <p:sp>
        <p:nvSpPr>
          <p:cNvPr id="8" name="TextBox 7">
            <a:extLst>
              <a:ext uri="{FF2B5EF4-FFF2-40B4-BE49-F238E27FC236}">
                <a16:creationId xmlns:a16="http://schemas.microsoft.com/office/drawing/2014/main" xmlns="" id="{FAAD7852-CD12-43C2-92B5-4D257FEF1E5B}"/>
              </a:ext>
            </a:extLst>
          </p:cNvPr>
          <p:cNvSpPr txBox="1"/>
          <p:nvPr/>
        </p:nvSpPr>
        <p:spPr>
          <a:xfrm>
            <a:off x="399988" y="1898603"/>
            <a:ext cx="11091427" cy="3477875"/>
          </a:xfrm>
          <a:prstGeom prst="rect">
            <a:avLst/>
          </a:prstGeom>
          <a:noFill/>
        </p:spPr>
        <p:txBody>
          <a:bodyPr wrap="square" rtlCol="0">
            <a:spAutoFit/>
          </a:bodyPr>
          <a:lstStyle/>
          <a:p>
            <a:pPr marL="284400" lvl="1" indent="-284400" algn="just">
              <a:spcBef>
                <a:spcPts val="600"/>
              </a:spcBef>
              <a:spcAft>
                <a:spcPts val="600"/>
              </a:spcAft>
              <a:buFont typeface="Wingdings" pitchFamily="2" charset="2"/>
              <a:buChar char="Ø"/>
            </a:pPr>
            <a:r>
              <a:rPr lang="da-DK" sz="2000" smtClean="0"/>
              <a:t>Tổ </a:t>
            </a:r>
            <a:r>
              <a:rPr lang="da-DK" sz="2000"/>
              <a:t>chức Hội nghị cung cấp thông tin cho báo chí và hệ thống thông tin cơ sở quý III và quý IV </a:t>
            </a:r>
            <a:r>
              <a:rPr lang="da-DK" sz="2000"/>
              <a:t>năm </a:t>
            </a:r>
            <a:r>
              <a:rPr lang="da-DK" sz="2000" smtClean="0"/>
              <a:t>2022.</a:t>
            </a:r>
          </a:p>
          <a:p>
            <a:pPr marL="284400" lvl="1" indent="-284400" algn="just">
              <a:spcBef>
                <a:spcPts val="600"/>
              </a:spcBef>
              <a:spcAft>
                <a:spcPts val="600"/>
              </a:spcAft>
              <a:buFont typeface="Wingdings" pitchFamily="2" charset="2"/>
              <a:buChar char="Ø"/>
            </a:pPr>
            <a:r>
              <a:rPr lang="da-DK" sz="2000" smtClean="0"/>
              <a:t>Tổ </a:t>
            </a:r>
            <a:r>
              <a:rPr lang="da-DK" sz="2000"/>
              <a:t>chức Triển lãm trưng bày tư liệu “Hoàng Sa, Trưởng Sa của Việt Nam – Những bằng chứng lịch sử và pháp </a:t>
            </a:r>
            <a:r>
              <a:rPr lang="da-DK" sz="2000"/>
              <a:t>lý</a:t>
            </a:r>
            <a:r>
              <a:rPr lang="da-DK" sz="2000" smtClean="0"/>
              <a:t>” tại huyện Ba Bể.</a:t>
            </a:r>
          </a:p>
          <a:p>
            <a:pPr marL="284400" lvl="1" indent="-284400" algn="just">
              <a:spcBef>
                <a:spcPts val="600"/>
              </a:spcBef>
              <a:spcAft>
                <a:spcPts val="600"/>
              </a:spcAft>
              <a:buFont typeface="Wingdings" pitchFamily="2" charset="2"/>
              <a:buChar char="Ø"/>
            </a:pPr>
            <a:r>
              <a:rPr lang="da-DK" sz="2000" smtClean="0"/>
              <a:t>Tổ </a:t>
            </a:r>
            <a:r>
              <a:rPr lang="da-DK" sz="2000"/>
              <a:t>chức Hội nghị tập huấn bồi dưỡng kiến thức về công tác xây dựng Đảng, xây dựng hệ thống chính trị năm 2022 cho các phóng viên, biên tập viên của các cơ quan hoạt động báo chí trên địa bàn tỉnh Bắc </a:t>
            </a:r>
            <a:r>
              <a:rPr lang="da-DK" sz="2000"/>
              <a:t>Kạn</a:t>
            </a:r>
            <a:r>
              <a:rPr lang="da-DK" sz="2000" smtClean="0"/>
              <a:t>.</a:t>
            </a:r>
          </a:p>
          <a:p>
            <a:pPr marL="284400" lvl="1" indent="-284400" algn="just">
              <a:spcBef>
                <a:spcPts val="600"/>
              </a:spcBef>
              <a:spcAft>
                <a:spcPts val="600"/>
              </a:spcAft>
              <a:buFont typeface="Wingdings" pitchFamily="2" charset="2"/>
              <a:buChar char="Ø"/>
            </a:pPr>
            <a:r>
              <a:rPr lang="da-DK" sz="2000" smtClean="0"/>
              <a:t>Triển </a:t>
            </a:r>
            <a:r>
              <a:rPr lang="da-DK" sz="2000"/>
              <a:t>khai thực hiện các nội dung về thông tin </a:t>
            </a:r>
            <a:r>
              <a:rPr lang="da-DK" sz="2000"/>
              <a:t>và </a:t>
            </a:r>
            <a:r>
              <a:rPr lang="da-DK" sz="2000" smtClean="0"/>
              <a:t>truyền thông </a:t>
            </a:r>
            <a:r>
              <a:rPr lang="da-DK" sz="2000"/>
              <a:t>trong </a:t>
            </a:r>
            <a:r>
              <a:rPr lang="da-DK" sz="2000" smtClean="0"/>
              <a:t>Chương </a:t>
            </a:r>
            <a:r>
              <a:rPr lang="da-DK" sz="2000"/>
              <a:t>trình MTQG nông thôn mới và giảm nghèo bền vững  năm 2022 và giai </a:t>
            </a:r>
            <a:r>
              <a:rPr lang="da-DK" sz="2000"/>
              <a:t>đoạn </a:t>
            </a:r>
            <a:r>
              <a:rPr lang="da-DK" sz="2000" smtClean="0"/>
              <a:t>2021-2025. </a:t>
            </a:r>
          </a:p>
          <a:p>
            <a:pPr marL="284400" lvl="1" indent="-284400" algn="just">
              <a:spcBef>
                <a:spcPts val="600"/>
              </a:spcBef>
              <a:spcAft>
                <a:spcPts val="600"/>
              </a:spcAft>
              <a:buFont typeface="Wingdings" pitchFamily="2" charset="2"/>
              <a:buChar char="Ø"/>
            </a:pPr>
            <a:r>
              <a:rPr lang="da-DK" sz="2000" smtClean="0"/>
              <a:t>Đẩy </a:t>
            </a:r>
            <a:r>
              <a:rPr lang="da-DK" sz="2000"/>
              <a:t>nhanh </a:t>
            </a:r>
            <a:r>
              <a:rPr lang="da-DK" sz="2000"/>
              <a:t>tiến </a:t>
            </a:r>
            <a:r>
              <a:rPr lang="da-DK" sz="2000" smtClean="0"/>
              <a:t>độ, hoàn </a:t>
            </a:r>
            <a:r>
              <a:rPr lang="da-DK" sz="2000"/>
              <a:t>thành dự án hoàn thiện hệ thông truyền thanh cơ sở trong </a:t>
            </a:r>
            <a:r>
              <a:rPr lang="da-DK" sz="2000"/>
              <a:t>năm </a:t>
            </a:r>
            <a:r>
              <a:rPr lang="da-DK" sz="2000" smtClean="0"/>
              <a:t>2022</a:t>
            </a:r>
            <a:r>
              <a:rPr lang="da-DK" sz="2000"/>
              <a:t>.</a:t>
            </a:r>
            <a:endParaRPr lang="en-US" sz="2000"/>
          </a:p>
        </p:txBody>
      </p:sp>
    </p:spTree>
    <p:extLst>
      <p:ext uri="{BB962C8B-B14F-4D97-AF65-F5344CB8AC3E}">
        <p14:creationId xmlns:p14="http://schemas.microsoft.com/office/powerpoint/2010/main" val="416733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25</a:t>
            </a:fld>
            <a:endParaRPr lang="en-US"/>
          </a:p>
        </p:txBody>
      </p:sp>
      <p:sp>
        <p:nvSpPr>
          <p:cNvPr id="3" name="Rectangle 2"/>
          <p:cNvSpPr/>
          <p:nvPr/>
        </p:nvSpPr>
        <p:spPr>
          <a:xfrm>
            <a:off x="731232" y="1677010"/>
            <a:ext cx="10756721" cy="4708981"/>
          </a:xfrm>
          <a:prstGeom prst="rect">
            <a:avLst/>
          </a:prstGeom>
        </p:spPr>
        <p:txBody>
          <a:bodyPr wrap="square">
            <a:spAutoFit/>
          </a:bodyPr>
          <a:lstStyle/>
          <a:p>
            <a:pPr marL="284400" indent="-284400" algn="just">
              <a:spcBef>
                <a:spcPts val="600"/>
              </a:spcBef>
              <a:spcAft>
                <a:spcPts val="600"/>
              </a:spcAft>
              <a:buFont typeface="Wingdings" pitchFamily="2" charset="2"/>
              <a:buChar char="Ø"/>
            </a:pPr>
            <a:r>
              <a:rPr lang="af-ZA" sz="2000" smtClean="0"/>
              <a:t>Đôn </a:t>
            </a:r>
            <a:r>
              <a:rPr lang="af-ZA" sz="2000"/>
              <a:t>đốc, cung cấp thông tin, tài liệu tuyên truyền kịp thời, hiệu quả theo hướng dẫn của Sở </a:t>
            </a:r>
            <a:r>
              <a:rPr lang="af-ZA" sz="2000"/>
              <a:t>TTTT</a:t>
            </a:r>
            <a:r>
              <a:rPr lang="af-ZA" sz="2000" smtClean="0"/>
              <a:t>.</a:t>
            </a:r>
            <a:r>
              <a:rPr lang="af-ZA" sz="2000"/>
              <a:t> Tích cực tham mưu tuyên truyền về chuyển đổi  số; công tác phòng, chống dịch Covid-19</a:t>
            </a:r>
            <a:r>
              <a:rPr lang="af-ZA" sz="2000"/>
              <a:t>. </a:t>
            </a:r>
            <a:endParaRPr lang="af-ZA" sz="2000" smtClean="0"/>
          </a:p>
          <a:p>
            <a:pPr marL="284400" indent="-284400" algn="just">
              <a:spcBef>
                <a:spcPts val="600"/>
              </a:spcBef>
              <a:spcAft>
                <a:spcPts val="600"/>
              </a:spcAft>
              <a:buFont typeface="Wingdings" pitchFamily="2" charset="2"/>
              <a:buChar char="Ø"/>
            </a:pPr>
            <a:r>
              <a:rPr lang="af-ZA" sz="2000" smtClean="0"/>
              <a:t>Phối hợp tốt với Sở TTTT triển khai các lớp tập huấn, bồi dưỡng kiến thức, chuyên môn, nghiệp vụ về CĐS, thông tin đối ngoại, thông tin cơ sở.</a:t>
            </a:r>
          </a:p>
          <a:p>
            <a:pPr marL="284400" indent="-284400" algn="just">
              <a:spcBef>
                <a:spcPts val="600"/>
              </a:spcBef>
              <a:spcAft>
                <a:spcPts val="600"/>
              </a:spcAft>
              <a:buFont typeface="Wingdings" pitchFamily="2" charset="2"/>
              <a:buChar char="Ø"/>
            </a:pPr>
            <a:r>
              <a:rPr lang="af-ZA" sz="2000" smtClean="0"/>
              <a:t>Tích cực tham mưu triển khai các nhiệm vụ về CĐS:</a:t>
            </a:r>
          </a:p>
          <a:p>
            <a:pPr marL="284400" indent="-284400" algn="just">
              <a:spcBef>
                <a:spcPts val="600"/>
              </a:spcBef>
              <a:spcAft>
                <a:spcPts val="600"/>
              </a:spcAft>
              <a:buFont typeface="Wingdings" pitchFamily="2" charset="2"/>
              <a:buChar char="§"/>
            </a:pPr>
            <a:r>
              <a:rPr lang="en-US" sz="2000" smtClean="0"/>
              <a:t>Chợ Mới, Na Rì, Ngân Sơn, Thành phố tham mưu ban hành Kế hoạch triển khai thực hiện Đề án tổng thể CĐS tỉnh Bắc Kạn giai</a:t>
            </a:r>
            <a:r>
              <a:rPr lang="af-ZA" sz="2000" smtClean="0"/>
              <a:t> đoạn 2022 -2025, định hướng đến năm 2030 trên địa bàn huyện. </a:t>
            </a:r>
          </a:p>
          <a:p>
            <a:pPr marL="284400" indent="-284400" algn="just">
              <a:spcBef>
                <a:spcPts val="600"/>
              </a:spcBef>
              <a:spcAft>
                <a:spcPts val="600"/>
              </a:spcAft>
              <a:buFont typeface="Wingdings" pitchFamily="2" charset="2"/>
              <a:buChar char="§"/>
            </a:pPr>
            <a:r>
              <a:rPr lang="af-ZA" sz="2000" smtClean="0"/>
              <a:t>Na </a:t>
            </a:r>
            <a:r>
              <a:rPr lang="af-ZA" sz="2000"/>
              <a:t>Rì tổ chức hội nghị chuyên đề về CĐS</a:t>
            </a:r>
            <a:r>
              <a:rPr lang="af-ZA" sz="2000"/>
              <a:t>. </a:t>
            </a:r>
            <a:endParaRPr lang="af-ZA" sz="2000" smtClean="0"/>
          </a:p>
          <a:p>
            <a:pPr marL="284400" indent="-284400" algn="just">
              <a:spcBef>
                <a:spcPts val="600"/>
              </a:spcBef>
              <a:spcAft>
                <a:spcPts val="600"/>
              </a:spcAft>
              <a:buFont typeface="Wingdings" pitchFamily="2" charset="2"/>
              <a:buChar char="§"/>
            </a:pPr>
            <a:r>
              <a:rPr lang="af-ZA" sz="2000"/>
              <a:t>Chợ Mới</a:t>
            </a:r>
            <a:r>
              <a:rPr lang="af-ZA" sz="2000"/>
              <a:t>, Na </a:t>
            </a:r>
            <a:r>
              <a:rPr lang="af-ZA" sz="2000" smtClean="0"/>
              <a:t>Rì, Bạch Thông triển </a:t>
            </a:r>
            <a:r>
              <a:rPr lang="af-ZA" sz="2000"/>
              <a:t>khai thí điểm xã chuyển đổi </a:t>
            </a:r>
            <a:r>
              <a:rPr lang="af-ZA" sz="2000"/>
              <a:t>số </a:t>
            </a:r>
            <a:r>
              <a:rPr lang="af-ZA" sz="2000" smtClean="0"/>
              <a:t>tại các xã: Như </a:t>
            </a:r>
            <a:r>
              <a:rPr lang="af-ZA" sz="2000"/>
              <a:t>Cố</a:t>
            </a:r>
            <a:r>
              <a:rPr lang="af-ZA" sz="2000"/>
              <a:t>; Côn </a:t>
            </a:r>
            <a:r>
              <a:rPr lang="af-ZA" sz="2000" smtClean="0"/>
              <a:t>Minh; Thị </a:t>
            </a:r>
            <a:r>
              <a:rPr lang="af-ZA" sz="2000"/>
              <a:t>trấn </a:t>
            </a:r>
            <a:r>
              <a:rPr lang="af-ZA" sz="2000"/>
              <a:t>Phủ </a:t>
            </a:r>
            <a:r>
              <a:rPr lang="af-ZA" sz="2000" smtClean="0"/>
              <a:t>Thông.</a:t>
            </a:r>
          </a:p>
          <a:p>
            <a:pPr marL="284400" indent="-284400" algn="just">
              <a:spcBef>
                <a:spcPts val="600"/>
              </a:spcBef>
              <a:spcAft>
                <a:spcPts val="600"/>
              </a:spcAft>
              <a:buFont typeface="Wingdings" pitchFamily="2" charset="2"/>
              <a:buChar char="§"/>
            </a:pPr>
            <a:r>
              <a:rPr lang="af-ZA" sz="2000" smtClean="0"/>
              <a:t>Các huyện, thành phố thành lập được </a:t>
            </a:r>
            <a:r>
              <a:rPr lang="af-ZA" sz="2000" b="1" smtClean="0"/>
              <a:t>71</a:t>
            </a:r>
            <a:r>
              <a:rPr lang="af-ZA" sz="2000" smtClean="0"/>
              <a:t> Tổ Công nghệ số cộng đồng cấp xã; </a:t>
            </a:r>
            <a:r>
              <a:rPr lang="af-ZA" sz="2000" b="1" smtClean="0"/>
              <a:t>107</a:t>
            </a:r>
            <a:r>
              <a:rPr lang="af-ZA" sz="2000" smtClean="0"/>
              <a:t> Tổ Công nghệ số cộng đồng cấp thôn. Chủ động đề xuất sử dụng các nền tảng số quốc gia. </a:t>
            </a:r>
          </a:p>
        </p:txBody>
      </p:sp>
      <p:sp>
        <p:nvSpPr>
          <p:cNvPr id="4" name="Title 3"/>
          <p:cNvSpPr>
            <a:spLocks noGrp="1"/>
          </p:cNvSpPr>
          <p:nvPr>
            <p:ph type="title"/>
          </p:nvPr>
        </p:nvSpPr>
        <p:spPr>
          <a:xfrm>
            <a:off x="1769423" y="415726"/>
            <a:ext cx="8603063" cy="432000"/>
          </a:xfrm>
        </p:spPr>
        <p:txBody>
          <a:bodyPr/>
          <a:lstStyle/>
          <a:p>
            <a:pPr algn="just"/>
            <a:r>
              <a:rPr lang="en-US" b="1" smtClean="0">
                <a:latin typeface="Arial" pitchFamily="34" charset="0"/>
                <a:cs typeface="Arial" pitchFamily="34" charset="0"/>
              </a:rPr>
              <a:t>CÔNG TÁC QLNN, HOẠT ĐỘNG SỰ NGHIỆP </a:t>
            </a:r>
            <a:br>
              <a:rPr lang="en-US" b="1" smtClean="0">
                <a:latin typeface="Arial" pitchFamily="34" charset="0"/>
                <a:cs typeface="Arial" pitchFamily="34" charset="0"/>
              </a:rPr>
            </a:br>
            <a:r>
              <a:rPr lang="en-US" b="1" smtClean="0">
                <a:latin typeface="Arial" pitchFamily="34" charset="0"/>
                <a:cs typeface="Arial" pitchFamily="34" charset="0"/>
              </a:rPr>
              <a:t>VỀ TTTT TẠI CÁC HUYỆN, THÀNH PHỐ</a:t>
            </a:r>
            <a:endParaRPr lang="en-US" b="1">
              <a:latin typeface="Arial" pitchFamily="34" charset="0"/>
              <a:cs typeface="Arial"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47" y="204631"/>
            <a:ext cx="1221726" cy="725400"/>
          </a:xfrm>
          <a:prstGeom prst="rect">
            <a:avLst/>
          </a:prstGeom>
        </p:spPr>
      </p:pic>
      <p:pic>
        <p:nvPicPr>
          <p:cNvPr id="20" name="Graphic 43" descr="Badge Tick">
            <a:extLst>
              <a:ext uri="{FF2B5EF4-FFF2-40B4-BE49-F238E27FC236}">
                <a16:creationId xmlns:a16="http://schemas.microsoft.com/office/drawing/2014/main" xmlns="" id="{3BF5A377-11AF-4C93-947B-1C42C926AD86}"/>
              </a:ext>
            </a:extLst>
          </p:cNvPr>
          <p:cNvPicPr>
            <a:picLocks noChangeAspect="1"/>
          </p:cNvPicPr>
          <p:nvPr/>
        </p:nvPicPr>
        <p:blipFill>
          <a:blip r:embed="rId3">
            <a:extLst>
              <a:ext uri="{96DAC541-7B7A-43D3-8B79-37D633B846F1}">
                <asvg:svgBlip xmlns:asvg="http://schemas.microsoft.com/office/drawing/2016/SVG/main" xmlns="" r:embed="rId12"/>
              </a:ext>
            </a:extLst>
          </a:blip>
          <a:stretch>
            <a:fillRect/>
          </a:stretch>
        </p:blipFill>
        <p:spPr>
          <a:xfrm>
            <a:off x="624967" y="987072"/>
            <a:ext cx="727685" cy="727685"/>
          </a:xfrm>
          <a:prstGeom prst="rect">
            <a:avLst/>
          </a:prstGeom>
        </p:spPr>
      </p:pic>
      <p:sp>
        <p:nvSpPr>
          <p:cNvPr id="21" name="TextBox 20">
            <a:extLst>
              <a:ext uri="{FF2B5EF4-FFF2-40B4-BE49-F238E27FC236}">
                <a16:creationId xmlns:a16="http://schemas.microsoft.com/office/drawing/2014/main" xmlns="" id="{54F8A561-2C15-4BA5-BCB4-81893C324E79}"/>
              </a:ext>
            </a:extLst>
          </p:cNvPr>
          <p:cNvSpPr txBox="1"/>
          <p:nvPr/>
        </p:nvSpPr>
        <p:spPr>
          <a:xfrm>
            <a:off x="1352652" y="1099280"/>
            <a:ext cx="4950073" cy="461665"/>
          </a:xfrm>
          <a:prstGeom prst="rect">
            <a:avLst/>
          </a:prstGeom>
          <a:noFill/>
        </p:spPr>
        <p:txBody>
          <a:bodyPr wrap="none" rtlCol="0">
            <a:spAutoFit/>
          </a:bodyPr>
          <a:lstStyle/>
          <a:p>
            <a:r>
              <a:rPr lang="en-US" sz="2400" b="1" smtClean="0">
                <a:solidFill>
                  <a:schemeClr val="accent1">
                    <a:lumMod val="50000"/>
                  </a:schemeClr>
                </a:solidFill>
              </a:rPr>
              <a:t>PHÒNG VHTT CÁC HUYỆN, THÀNH PHỐ</a:t>
            </a:r>
            <a:endParaRPr lang="en-US" sz="2400" b="1">
              <a:solidFill>
                <a:schemeClr val="accent1">
                  <a:lumMod val="50000"/>
                </a:schemeClr>
              </a:solidFill>
            </a:endParaRPr>
          </a:p>
        </p:txBody>
      </p:sp>
    </p:spTree>
    <p:extLst>
      <p:ext uri="{BB962C8B-B14F-4D97-AF65-F5344CB8AC3E}">
        <p14:creationId xmlns:p14="http://schemas.microsoft.com/office/powerpoint/2010/main" val="80101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26</a:t>
            </a:fld>
            <a:endParaRPr lang="en-US"/>
          </a:p>
        </p:txBody>
      </p:sp>
      <p:sp>
        <p:nvSpPr>
          <p:cNvPr id="3" name="Rectangle 2"/>
          <p:cNvSpPr/>
          <p:nvPr/>
        </p:nvSpPr>
        <p:spPr>
          <a:xfrm>
            <a:off x="731232" y="1677010"/>
            <a:ext cx="10756721" cy="3477875"/>
          </a:xfrm>
          <a:prstGeom prst="rect">
            <a:avLst/>
          </a:prstGeom>
        </p:spPr>
        <p:txBody>
          <a:bodyPr wrap="square">
            <a:spAutoFit/>
          </a:bodyPr>
          <a:lstStyle/>
          <a:p>
            <a:pPr marL="284400" indent="-284400" algn="just">
              <a:spcBef>
                <a:spcPts val="600"/>
              </a:spcBef>
              <a:spcAft>
                <a:spcPts val="600"/>
              </a:spcAft>
              <a:buFont typeface="Wingdings" pitchFamily="2" charset="2"/>
              <a:buChar char="§"/>
            </a:pPr>
            <a:r>
              <a:rPr lang="af-ZA" sz="2000"/>
              <a:t>Chợ Đồn triển </a:t>
            </a:r>
            <a:r>
              <a:rPr lang="af-ZA" sz="2000"/>
              <a:t>khai </a:t>
            </a:r>
            <a:r>
              <a:rPr lang="af-ZA" sz="2000" smtClean="0"/>
              <a:t>xây </a:t>
            </a:r>
            <a:r>
              <a:rPr lang="af-ZA" sz="2000"/>
              <a:t>dựng hệ thống camera an ninh và Trung tâm điều hành thông </a:t>
            </a:r>
            <a:r>
              <a:rPr lang="af-ZA" sz="2000"/>
              <a:t>minh</a:t>
            </a:r>
            <a:r>
              <a:rPr lang="af-ZA" sz="2000" smtClean="0"/>
              <a:t>.</a:t>
            </a:r>
          </a:p>
          <a:p>
            <a:pPr marL="284400" indent="-284400" algn="just">
              <a:spcBef>
                <a:spcPts val="600"/>
              </a:spcBef>
              <a:spcAft>
                <a:spcPts val="600"/>
              </a:spcAft>
              <a:buFont typeface="Wingdings" pitchFamily="2" charset="2"/>
              <a:buChar char="§"/>
            </a:pPr>
            <a:r>
              <a:rPr lang="af-ZA" sz="2000"/>
              <a:t>TP. Bắc </a:t>
            </a:r>
            <a:r>
              <a:rPr lang="af-ZA" sz="2000"/>
              <a:t>Kạn </a:t>
            </a:r>
            <a:r>
              <a:rPr lang="af-ZA" sz="2000" smtClean="0"/>
              <a:t>triển </a:t>
            </a:r>
            <a:r>
              <a:rPr lang="af-ZA" sz="2000"/>
              <a:t>khai </a:t>
            </a:r>
            <a:r>
              <a:rPr lang="af-ZA" sz="2000" smtClean="0"/>
              <a:t>xây </a:t>
            </a:r>
            <a:r>
              <a:rPr lang="af-ZA" sz="2000"/>
              <a:t>dựng thí điểm Trung tâm điều hành đô thị thông minh thành phố. </a:t>
            </a:r>
          </a:p>
          <a:p>
            <a:pPr marL="284400" indent="-284400" algn="just">
              <a:spcBef>
                <a:spcPts val="600"/>
              </a:spcBef>
              <a:spcAft>
                <a:spcPts val="600"/>
              </a:spcAft>
              <a:buFont typeface="Wingdings" pitchFamily="2" charset="2"/>
              <a:buChar char="Ø"/>
            </a:pPr>
            <a:r>
              <a:rPr lang="af-ZA" sz="2000"/>
              <a:t>Chợ </a:t>
            </a:r>
            <a:r>
              <a:rPr lang="af-ZA" sz="2000" smtClean="0"/>
              <a:t>Mới, TP.Bắc </a:t>
            </a:r>
            <a:r>
              <a:rPr lang="af-ZA" sz="2000"/>
              <a:t>Kạn đã lập hồ sơ đề xuất cấp </a:t>
            </a:r>
            <a:r>
              <a:rPr lang="af-ZA" sz="2000"/>
              <a:t>độ </a:t>
            </a:r>
            <a:r>
              <a:rPr lang="af-ZA" sz="2000" smtClean="0"/>
              <a:t>ATTT theo </a:t>
            </a:r>
            <a:r>
              <a:rPr lang="af-ZA" sz="2000"/>
              <a:t>Nghị định số 85/2016/NĐ-CP của Chính phủ. Còn </a:t>
            </a:r>
            <a:r>
              <a:rPr lang="af-ZA" sz="2000" b="1"/>
              <a:t>06 </a:t>
            </a:r>
            <a:r>
              <a:rPr lang="af-ZA" sz="2000"/>
              <a:t>huyện (gồm: Ba Bể, Pác Nặm, Ngân Sơn, Chợ Đồn, Na Rì, Bạch Thông) ) và </a:t>
            </a:r>
            <a:r>
              <a:rPr lang="af-ZA" sz="2000" b="1"/>
              <a:t>108 </a:t>
            </a:r>
            <a:r>
              <a:rPr lang="af-ZA" sz="2000"/>
              <a:t>xã chưa hoàn thành việc lập hồ sơ đề xuất cấp độ theo Nghị </a:t>
            </a:r>
            <a:r>
              <a:rPr lang="af-ZA" sz="2000"/>
              <a:t>định</a:t>
            </a:r>
            <a:r>
              <a:rPr lang="af-ZA" sz="2000" smtClean="0"/>
              <a:t>. </a:t>
            </a:r>
          </a:p>
          <a:p>
            <a:pPr marL="284400" indent="-284400" algn="just">
              <a:spcBef>
                <a:spcPts val="600"/>
              </a:spcBef>
              <a:spcAft>
                <a:spcPts val="600"/>
              </a:spcAft>
              <a:buFont typeface="Wingdings" pitchFamily="2" charset="2"/>
              <a:buChar char="Ø"/>
            </a:pPr>
            <a:r>
              <a:rPr lang="en-US" sz="2000"/>
              <a:t>Chợ Mới tổ chức Hội nghị tập huấn thực hiện việc tiếp nhận, giải quyết TTHC qua DVCTT mức độ cao và dịch vụ BCCI; chứng thực bản sao điện tử từ bản chính.</a:t>
            </a:r>
            <a:endParaRPr lang="af-ZA" sz="2000"/>
          </a:p>
          <a:p>
            <a:pPr marL="284400" indent="-284400" algn="just">
              <a:spcBef>
                <a:spcPts val="600"/>
              </a:spcBef>
              <a:spcAft>
                <a:spcPts val="600"/>
              </a:spcAft>
              <a:buFont typeface="Wingdings" pitchFamily="2" charset="2"/>
              <a:buChar char="Ø"/>
            </a:pPr>
            <a:r>
              <a:rPr lang="af-ZA" sz="2000" smtClean="0"/>
              <a:t>Chợ </a:t>
            </a:r>
            <a:r>
              <a:rPr lang="af-ZA" sz="2000"/>
              <a:t>Đồn, </a:t>
            </a:r>
            <a:r>
              <a:rPr lang="en-US" sz="2000"/>
              <a:t>Ngân Sơn, Bạch Thông ban hành Kế hoạch thực hiện Chiến lược phát triển lĩnh vực thông tin cơ sở giai đoạn 2021-2025 trên địa bàn huyện</a:t>
            </a:r>
            <a:r>
              <a:rPr lang="en-US" sz="2000"/>
              <a:t>. </a:t>
            </a:r>
            <a:endParaRPr lang="en-US" sz="2000"/>
          </a:p>
        </p:txBody>
      </p:sp>
      <p:sp>
        <p:nvSpPr>
          <p:cNvPr id="4" name="Title 3"/>
          <p:cNvSpPr>
            <a:spLocks noGrp="1"/>
          </p:cNvSpPr>
          <p:nvPr>
            <p:ph type="title"/>
          </p:nvPr>
        </p:nvSpPr>
        <p:spPr>
          <a:xfrm>
            <a:off x="1769423" y="415726"/>
            <a:ext cx="8603063" cy="432000"/>
          </a:xfrm>
        </p:spPr>
        <p:txBody>
          <a:bodyPr/>
          <a:lstStyle/>
          <a:p>
            <a:pPr algn="just"/>
            <a:r>
              <a:rPr lang="en-US" b="1" smtClean="0">
                <a:latin typeface="Arial" pitchFamily="34" charset="0"/>
                <a:cs typeface="Arial" pitchFamily="34" charset="0"/>
              </a:rPr>
              <a:t>CÔNG TÁC QLNN, HOẠT ĐỘNG SỰ NGHIỆP </a:t>
            </a:r>
            <a:br>
              <a:rPr lang="en-US" b="1" smtClean="0">
                <a:latin typeface="Arial" pitchFamily="34" charset="0"/>
                <a:cs typeface="Arial" pitchFamily="34" charset="0"/>
              </a:rPr>
            </a:br>
            <a:r>
              <a:rPr lang="en-US" b="1" smtClean="0">
                <a:latin typeface="Arial" pitchFamily="34" charset="0"/>
                <a:cs typeface="Arial" pitchFamily="34" charset="0"/>
              </a:rPr>
              <a:t>VỀ TTTT TẠI CÁC HUYỆN, THÀNH PHỐ</a:t>
            </a:r>
            <a:endParaRPr lang="en-US" b="1">
              <a:latin typeface="Arial" pitchFamily="34" charset="0"/>
              <a:cs typeface="Arial"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47" y="204631"/>
            <a:ext cx="1221726" cy="725400"/>
          </a:xfrm>
          <a:prstGeom prst="rect">
            <a:avLst/>
          </a:prstGeom>
        </p:spPr>
      </p:pic>
      <p:pic>
        <p:nvPicPr>
          <p:cNvPr id="20" name="Graphic 43" descr="Badge Tick">
            <a:extLst>
              <a:ext uri="{FF2B5EF4-FFF2-40B4-BE49-F238E27FC236}">
                <a16:creationId xmlns:a16="http://schemas.microsoft.com/office/drawing/2014/main" xmlns="" id="{3BF5A377-11AF-4C93-947B-1C42C926AD86}"/>
              </a:ext>
            </a:extLst>
          </p:cNvPr>
          <p:cNvPicPr>
            <a:picLocks noChangeAspect="1"/>
          </p:cNvPicPr>
          <p:nvPr/>
        </p:nvPicPr>
        <p:blipFill>
          <a:blip r:embed="rId3">
            <a:extLst>
              <a:ext uri="{96DAC541-7B7A-43D3-8B79-37D633B846F1}">
                <asvg:svgBlip xmlns:asvg="http://schemas.microsoft.com/office/drawing/2016/SVG/main" xmlns="" r:embed="rId12"/>
              </a:ext>
            </a:extLst>
          </a:blip>
          <a:stretch>
            <a:fillRect/>
          </a:stretch>
        </p:blipFill>
        <p:spPr>
          <a:xfrm>
            <a:off x="624967" y="987072"/>
            <a:ext cx="727685" cy="727685"/>
          </a:xfrm>
          <a:prstGeom prst="rect">
            <a:avLst/>
          </a:prstGeom>
        </p:spPr>
      </p:pic>
      <p:sp>
        <p:nvSpPr>
          <p:cNvPr id="21" name="TextBox 20">
            <a:extLst>
              <a:ext uri="{FF2B5EF4-FFF2-40B4-BE49-F238E27FC236}">
                <a16:creationId xmlns:a16="http://schemas.microsoft.com/office/drawing/2014/main" xmlns="" id="{54F8A561-2C15-4BA5-BCB4-81893C324E79}"/>
              </a:ext>
            </a:extLst>
          </p:cNvPr>
          <p:cNvSpPr txBox="1"/>
          <p:nvPr/>
        </p:nvSpPr>
        <p:spPr>
          <a:xfrm>
            <a:off x="1352652" y="1099280"/>
            <a:ext cx="4950073" cy="461665"/>
          </a:xfrm>
          <a:prstGeom prst="rect">
            <a:avLst/>
          </a:prstGeom>
          <a:noFill/>
        </p:spPr>
        <p:txBody>
          <a:bodyPr wrap="none" rtlCol="0">
            <a:spAutoFit/>
          </a:bodyPr>
          <a:lstStyle/>
          <a:p>
            <a:r>
              <a:rPr lang="en-US" sz="2400" b="1" smtClean="0">
                <a:solidFill>
                  <a:schemeClr val="accent1">
                    <a:lumMod val="50000"/>
                  </a:schemeClr>
                </a:solidFill>
              </a:rPr>
              <a:t>PHÒNG VHTT CÁC HUYỆN, THÀNH PHỐ</a:t>
            </a:r>
            <a:endParaRPr lang="en-US" sz="2400" b="1">
              <a:solidFill>
                <a:schemeClr val="accent1">
                  <a:lumMod val="50000"/>
                </a:schemeClr>
              </a:solidFill>
            </a:endParaRPr>
          </a:p>
        </p:txBody>
      </p:sp>
      <p:pic>
        <p:nvPicPr>
          <p:cNvPr id="9" name="Graphic 43" descr="Badge Tick">
            <a:extLst>
              <a:ext uri="{FF2B5EF4-FFF2-40B4-BE49-F238E27FC236}">
                <a16:creationId xmlns:a16="http://schemas.microsoft.com/office/drawing/2014/main" xmlns="" id="{3BF5A377-11AF-4C93-947B-1C42C926AD86}"/>
              </a:ext>
            </a:extLst>
          </p:cNvPr>
          <p:cNvPicPr>
            <a:picLocks noChangeAspect="1"/>
          </p:cNvPicPr>
          <p:nvPr/>
        </p:nvPicPr>
        <p:blipFill>
          <a:blip r:embed="rId3">
            <a:extLst>
              <a:ext uri="{96DAC541-7B7A-43D3-8B79-37D633B846F1}">
                <asvg:svgBlip xmlns:asvg="http://schemas.microsoft.com/office/drawing/2016/SVG/main" xmlns="" r:embed="rId12"/>
              </a:ext>
            </a:extLst>
          </a:blip>
          <a:stretch>
            <a:fillRect/>
          </a:stretch>
        </p:blipFill>
        <p:spPr>
          <a:xfrm>
            <a:off x="619957" y="5016050"/>
            <a:ext cx="727685" cy="727685"/>
          </a:xfrm>
          <a:prstGeom prst="rect">
            <a:avLst/>
          </a:prstGeom>
        </p:spPr>
      </p:pic>
      <p:sp>
        <p:nvSpPr>
          <p:cNvPr id="10" name="TextBox 9">
            <a:extLst>
              <a:ext uri="{FF2B5EF4-FFF2-40B4-BE49-F238E27FC236}">
                <a16:creationId xmlns:a16="http://schemas.microsoft.com/office/drawing/2014/main" xmlns="" id="{54F8A561-2C15-4BA5-BCB4-81893C324E79}"/>
              </a:ext>
            </a:extLst>
          </p:cNvPr>
          <p:cNvSpPr txBox="1"/>
          <p:nvPr/>
        </p:nvSpPr>
        <p:spPr>
          <a:xfrm>
            <a:off x="1236742" y="5170365"/>
            <a:ext cx="6092694" cy="461665"/>
          </a:xfrm>
          <a:prstGeom prst="rect">
            <a:avLst/>
          </a:prstGeom>
          <a:noFill/>
        </p:spPr>
        <p:txBody>
          <a:bodyPr wrap="none" rtlCol="0">
            <a:spAutoFit/>
          </a:bodyPr>
          <a:lstStyle/>
          <a:p>
            <a:r>
              <a:rPr lang="en-US" sz="2400" b="1" smtClean="0">
                <a:solidFill>
                  <a:schemeClr val="accent1">
                    <a:lumMod val="50000"/>
                  </a:schemeClr>
                </a:solidFill>
              </a:rPr>
              <a:t>TRUNG TÂM</a:t>
            </a:r>
            <a:r>
              <a:rPr lang="en-US" sz="2400" b="1">
                <a:solidFill>
                  <a:schemeClr val="accent1">
                    <a:lumMod val="50000"/>
                  </a:schemeClr>
                </a:solidFill>
              </a:rPr>
              <a:t> </a:t>
            </a:r>
            <a:r>
              <a:rPr lang="en-US" sz="2400" b="1" smtClean="0">
                <a:solidFill>
                  <a:schemeClr val="accent1">
                    <a:lumMod val="50000"/>
                  </a:schemeClr>
                </a:solidFill>
              </a:rPr>
              <a:t>VHTT &amp;TT CÁC HUYỆN, THÀNH PHỐ</a:t>
            </a:r>
            <a:endParaRPr lang="en-US" sz="2400" b="1">
              <a:solidFill>
                <a:schemeClr val="accent1">
                  <a:lumMod val="50000"/>
                </a:schemeClr>
              </a:solidFill>
            </a:endParaRPr>
          </a:p>
        </p:txBody>
      </p:sp>
      <p:sp>
        <p:nvSpPr>
          <p:cNvPr id="5" name="Rectangle 4"/>
          <p:cNvSpPr/>
          <p:nvPr/>
        </p:nvSpPr>
        <p:spPr>
          <a:xfrm>
            <a:off x="779687" y="5681624"/>
            <a:ext cx="10708265" cy="707886"/>
          </a:xfrm>
          <a:prstGeom prst="rect">
            <a:avLst/>
          </a:prstGeom>
        </p:spPr>
        <p:txBody>
          <a:bodyPr wrap="square">
            <a:spAutoFit/>
          </a:bodyPr>
          <a:lstStyle/>
          <a:p>
            <a:pPr marL="284400" indent="-284400" algn="just">
              <a:spcBef>
                <a:spcPts val="600"/>
              </a:spcBef>
              <a:spcAft>
                <a:spcPts val="600"/>
              </a:spcAft>
              <a:buFont typeface="Wingdings" pitchFamily="2" charset="2"/>
              <a:buChar char="Ø"/>
            </a:pPr>
            <a:r>
              <a:rPr lang="af-ZA" sz="2000"/>
              <a:t>Thực hiện tốt nhiệm vụ tuyên truyền; đảm bảo tiếp, phát sóng các chương trình phát thanh, truyền hình phục vụ Nhân dân; phối hợp với Đài PT&amp;TH tỉnh thực hiện các trang PTTH địa phương. </a:t>
            </a:r>
          </a:p>
        </p:txBody>
      </p:sp>
    </p:spTree>
    <p:extLst>
      <p:ext uri="{BB962C8B-B14F-4D97-AF65-F5344CB8AC3E}">
        <p14:creationId xmlns:p14="http://schemas.microsoft.com/office/powerpoint/2010/main" val="60478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191199" y="392226"/>
            <a:ext cx="8777051" cy="432000"/>
          </a:xfrm>
        </p:spPr>
        <p:txBody>
          <a:bodyPr/>
          <a:lstStyle/>
          <a:p>
            <a:r>
              <a:rPr lang="en-US" sz="4000" b="1">
                <a:latin typeface="Arial" panose="020B0604020202020204" pitchFamily="34" charset="0"/>
                <a:cs typeface="Arial" panose="020B0604020202020204" pitchFamily="34" charset="0"/>
              </a:rPr>
              <a:t> </a:t>
            </a:r>
            <a:r>
              <a:rPr lang="en-US" sz="4000" b="1">
                <a:latin typeface="Arial" panose="020B0604020202020204" pitchFamily="34" charset="0"/>
                <a:cs typeface="Arial" panose="020B0604020202020204" pitchFamily="34" charset="0"/>
              </a:rPr>
              <a:t>TÌNH</a:t>
            </a:r>
            <a:r>
              <a:rPr lang="en-US" sz="4000" b="1">
                <a:latin typeface="Arial" panose="020B0604020202020204" pitchFamily="34" charset="0"/>
                <a:cs typeface="Arial" panose="020B0604020202020204" pitchFamily="34" charset="0"/>
              </a:rPr>
              <a:t> HÌNH GIẢI QUYẾT KIẾN </a:t>
            </a:r>
            <a:r>
              <a:rPr lang="en-US" sz="4000" b="1" smtClean="0">
                <a:latin typeface="Arial" panose="020B0604020202020204" pitchFamily="34" charset="0"/>
                <a:cs typeface="Arial" panose="020B0604020202020204" pitchFamily="34" charset="0"/>
              </a:rPr>
              <a:t>NGHỊ</a:t>
            </a:r>
            <a:endParaRPr lang="en-US" sz="4000" b="1">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27</a:t>
            </a:fld>
            <a:endParaRPr lang="en-US"/>
          </a:p>
        </p:txBody>
      </p:sp>
      <p:pic>
        <p:nvPicPr>
          <p:cNvPr id="45" name="Graphic 44" descr="Customer review">
            <a:extLst>
              <a:ext uri="{FF2B5EF4-FFF2-40B4-BE49-F238E27FC236}">
                <a16:creationId xmlns:a16="http://schemas.microsoft.com/office/drawing/2014/main" xmlns="" id="{5BDF65FB-355C-40A0-AB73-1F9A97D1B97E}"/>
              </a:ext>
            </a:extLst>
          </p:cNvPr>
          <p:cNvPicPr>
            <a:picLocks noChangeAspect="1"/>
          </p:cNvPicPr>
          <p:nvPr/>
        </p:nvPicPr>
        <p:blipFill>
          <a:blip r:embed="rId2">
            <a:extLst>
              <a:ext uri="{96DAC541-7B7A-43D3-8B79-37D633B846F1}">
                <asvg:svgBlip xmlns:asvg="http://schemas.microsoft.com/office/drawing/2016/SVG/main" xmlns="" r:embed="rId7"/>
              </a:ext>
            </a:extLst>
          </a:blip>
          <a:stretch>
            <a:fillRect/>
          </a:stretch>
        </p:blipFill>
        <p:spPr>
          <a:xfrm>
            <a:off x="514904" y="271630"/>
            <a:ext cx="652880" cy="652880"/>
          </a:xfrm>
          <a:prstGeom prst="rect">
            <a:avLst/>
          </a:prstGeom>
          <a:effectLst>
            <a:outerShdw blurRad="50800" dist="38100" dir="2700000" algn="tl" rotWithShape="0">
              <a:prstClr val="black">
                <a:alpha val="40000"/>
              </a:prstClr>
            </a:outerShdw>
          </a:effectLst>
        </p:spPr>
      </p:pic>
      <p:sp>
        <p:nvSpPr>
          <p:cNvPr id="3" name="Rectangle 2"/>
          <p:cNvSpPr/>
          <p:nvPr/>
        </p:nvSpPr>
        <p:spPr>
          <a:xfrm>
            <a:off x="692596" y="1293060"/>
            <a:ext cx="10756721" cy="2092881"/>
          </a:xfrm>
          <a:prstGeom prst="rect">
            <a:avLst/>
          </a:prstGeom>
        </p:spPr>
        <p:txBody>
          <a:bodyPr wrap="square">
            <a:spAutoFit/>
          </a:bodyPr>
          <a:lstStyle/>
          <a:p>
            <a:pPr marL="285750" indent="-285750" algn="just">
              <a:spcBef>
                <a:spcPts val="600"/>
              </a:spcBef>
              <a:spcAft>
                <a:spcPts val="600"/>
              </a:spcAft>
              <a:buFont typeface="Wingdings" pitchFamily="2" charset="2"/>
              <a:buChar char="Ø"/>
            </a:pPr>
            <a:r>
              <a:rPr lang="af-ZA" sz="2000"/>
              <a:t>Tiếp nhận, giải quyết 02 đơn kiến nghị của công dân về dịch vụ bưu chính chuyển phát và xử lý thông tin không chính xác trên báo chí và mạng xã hội</a:t>
            </a:r>
            <a:r>
              <a:rPr lang="af-ZA" sz="2000"/>
              <a:t>. </a:t>
            </a:r>
            <a:r>
              <a:rPr lang="af-ZA" sz="2000" smtClean="0"/>
              <a:t>Đã giải quyết xong 01 đơn; còn 01 đơn đang giải quyết.</a:t>
            </a:r>
          </a:p>
          <a:p>
            <a:pPr marL="285750" indent="-285750" algn="just">
              <a:spcBef>
                <a:spcPts val="600"/>
              </a:spcBef>
              <a:spcAft>
                <a:spcPts val="600"/>
              </a:spcAft>
              <a:buFont typeface="Wingdings" pitchFamily="2" charset="2"/>
              <a:buChar char="Ø"/>
            </a:pPr>
            <a:r>
              <a:rPr lang="af-ZA" sz="2000" smtClean="0"/>
              <a:t>Tiếp nhận, trả lời 08 nội dung kiến nghị, đề xuất của Phòng VHTT, Trung tâm VHTT&amp;TT các huyện, thành phố về các lĩnh vực: Chuyển đổi số, xây dựng xã, phường thông minh; bồi dưỡng nghiệp vụ báo chí; đầu tư, nâng cấp, hỗ trợ khắc phục sự cố đài truyền thanh xã.</a:t>
            </a:r>
            <a:endParaRPr lang="en-US" sz="2000"/>
          </a:p>
        </p:txBody>
      </p:sp>
    </p:spTree>
    <p:extLst>
      <p:ext uri="{BB962C8B-B14F-4D97-AF65-F5344CB8AC3E}">
        <p14:creationId xmlns:p14="http://schemas.microsoft.com/office/powerpoint/2010/main" val="135689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D0CFD297-0903-4991-BDE7-BBB49442C05E}"/>
              </a:ext>
            </a:extLst>
          </p:cNvPr>
          <p:cNvSpPr txBox="1"/>
          <p:nvPr/>
        </p:nvSpPr>
        <p:spPr>
          <a:xfrm>
            <a:off x="3118732" y="3463769"/>
            <a:ext cx="6049926" cy="861774"/>
          </a:xfrm>
          <a:prstGeom prst="rect">
            <a:avLst/>
          </a:prstGeom>
          <a:noFill/>
        </p:spPr>
        <p:txBody>
          <a:bodyPr wrap="none" rtlCol="0">
            <a:spAutoFit/>
          </a:bodyPr>
          <a:lstStyle/>
          <a:p>
            <a:pPr algn="ctr"/>
            <a:r>
              <a:rPr lang="en-US" sz="5000" b="1" err="1">
                <a:solidFill>
                  <a:schemeClr val="accent1">
                    <a:lumMod val="50000"/>
                  </a:schemeClr>
                </a:solidFill>
                <a:latin typeface="Arial" panose="020B0604020202020204" pitchFamily="34" charset="0"/>
                <a:cs typeface="Arial" panose="020B0604020202020204" pitchFamily="34" charset="0"/>
              </a:rPr>
              <a:t>Trân</a:t>
            </a:r>
            <a:r>
              <a:rPr lang="en-US" sz="5000" b="1">
                <a:solidFill>
                  <a:schemeClr val="accent1">
                    <a:lumMod val="50000"/>
                  </a:schemeClr>
                </a:solidFill>
                <a:latin typeface="Arial" panose="020B0604020202020204" pitchFamily="34" charset="0"/>
                <a:cs typeface="Arial" panose="020B0604020202020204" pitchFamily="34" charset="0"/>
              </a:rPr>
              <a:t> </a:t>
            </a:r>
            <a:r>
              <a:rPr lang="en-US" sz="5000" b="1" err="1">
                <a:solidFill>
                  <a:schemeClr val="accent1">
                    <a:lumMod val="50000"/>
                  </a:schemeClr>
                </a:solidFill>
                <a:latin typeface="Arial" panose="020B0604020202020204" pitchFamily="34" charset="0"/>
                <a:cs typeface="Arial" panose="020B0604020202020204" pitchFamily="34" charset="0"/>
              </a:rPr>
              <a:t>trọng</a:t>
            </a:r>
            <a:r>
              <a:rPr lang="en-US" sz="5000" b="1">
                <a:solidFill>
                  <a:schemeClr val="accent1">
                    <a:lumMod val="50000"/>
                  </a:schemeClr>
                </a:solidFill>
                <a:latin typeface="Arial" panose="020B0604020202020204" pitchFamily="34" charset="0"/>
                <a:cs typeface="Arial" panose="020B0604020202020204" pitchFamily="34" charset="0"/>
              </a:rPr>
              <a:t> </a:t>
            </a:r>
            <a:r>
              <a:rPr lang="en-US" sz="5000" b="1" err="1">
                <a:solidFill>
                  <a:schemeClr val="accent1">
                    <a:lumMod val="50000"/>
                  </a:schemeClr>
                </a:solidFill>
                <a:latin typeface="Arial" panose="020B0604020202020204" pitchFamily="34" charset="0"/>
                <a:cs typeface="Arial" panose="020B0604020202020204" pitchFamily="34" charset="0"/>
              </a:rPr>
              <a:t>cảm</a:t>
            </a:r>
            <a:r>
              <a:rPr lang="en-US" sz="5000" b="1">
                <a:solidFill>
                  <a:schemeClr val="accent1">
                    <a:lumMod val="50000"/>
                  </a:schemeClr>
                </a:solidFill>
                <a:latin typeface="Arial" panose="020B0604020202020204" pitchFamily="34" charset="0"/>
                <a:cs typeface="Arial" panose="020B0604020202020204" pitchFamily="34" charset="0"/>
              </a:rPr>
              <a:t> </a:t>
            </a:r>
            <a:r>
              <a:rPr lang="en-US" sz="5000" b="1" err="1">
                <a:solidFill>
                  <a:schemeClr val="accent1">
                    <a:lumMod val="50000"/>
                  </a:schemeClr>
                </a:solidFill>
                <a:latin typeface="Arial" panose="020B0604020202020204" pitchFamily="34" charset="0"/>
                <a:cs typeface="Arial" panose="020B0604020202020204" pitchFamily="34" charset="0"/>
              </a:rPr>
              <a:t>ơn</a:t>
            </a:r>
            <a:r>
              <a:rPr lang="en-US" sz="5000" b="1">
                <a:solidFill>
                  <a:schemeClr val="accent1">
                    <a:lumMod val="50000"/>
                  </a:schemeClr>
                </a:solidFill>
                <a:latin typeface="Arial" panose="020B0604020202020204" pitchFamily="34" charset="0"/>
                <a:cs typeface="Arial" panose="020B0604020202020204" pitchFamily="34" charset="0"/>
              </a:rPr>
              <a:t>!</a:t>
            </a:r>
          </a:p>
        </p:txBody>
      </p:sp>
      <p:cxnSp>
        <p:nvCxnSpPr>
          <p:cNvPr id="11" name="Straight Connector 10">
            <a:extLst>
              <a:ext uri="{FF2B5EF4-FFF2-40B4-BE49-F238E27FC236}">
                <a16:creationId xmlns:a16="http://schemas.microsoft.com/office/drawing/2014/main" xmlns="" id="{C113099F-EC55-45FC-9BB3-94FCA40D50BD}"/>
              </a:ext>
            </a:extLst>
          </p:cNvPr>
          <p:cNvCxnSpPr/>
          <p:nvPr/>
        </p:nvCxnSpPr>
        <p:spPr>
          <a:xfrm>
            <a:off x="5130800" y="4802352"/>
            <a:ext cx="2025780" cy="0"/>
          </a:xfrm>
          <a:prstGeom prst="line">
            <a:avLst/>
          </a:prstGeom>
          <a:ln>
            <a:solidFill>
              <a:schemeClr val="accent1">
                <a:lumMod val="50000"/>
              </a:schemeClr>
            </a:solidFill>
          </a:ln>
        </p:spPr>
        <p:style>
          <a:lnRef idx="3">
            <a:schemeClr val="dk1"/>
          </a:lnRef>
          <a:fillRef idx="0">
            <a:schemeClr val="dk1"/>
          </a:fillRef>
          <a:effectRef idx="2">
            <a:schemeClr val="dk1"/>
          </a:effectRef>
          <a:fontRef idx="minor">
            <a:schemeClr val="tx1"/>
          </a:fontRef>
        </p:style>
      </p:cxnSp>
      <p:sp>
        <p:nvSpPr>
          <p:cNvPr id="2" name="Rectangle 1">
            <a:extLst>
              <a:ext uri="{FF2B5EF4-FFF2-40B4-BE49-F238E27FC236}">
                <a16:creationId xmlns:a16="http://schemas.microsoft.com/office/drawing/2014/main" xmlns="" id="{F23E77C4-26C6-4226-9FF2-E39D675AF1F9}"/>
              </a:ext>
            </a:extLst>
          </p:cNvPr>
          <p:cNvSpPr/>
          <p:nvPr/>
        </p:nvSpPr>
        <p:spPr>
          <a:xfrm>
            <a:off x="11518232" y="6047874"/>
            <a:ext cx="561473" cy="810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918" y="914401"/>
            <a:ext cx="3049543" cy="2808320"/>
          </a:xfrm>
          <a:prstGeom prst="rect">
            <a:avLst/>
          </a:prstGeom>
        </p:spPr>
      </p:pic>
    </p:spTree>
    <p:extLst>
      <p:ext uri="{BB962C8B-B14F-4D97-AF65-F5344CB8AC3E}">
        <p14:creationId xmlns:p14="http://schemas.microsoft.com/office/powerpoint/2010/main" val="142357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23773" y="443742"/>
            <a:ext cx="5472000" cy="432000"/>
          </a:xfrm>
        </p:spPr>
        <p:txBody>
          <a:bodyPr/>
          <a:lstStyle/>
          <a:p>
            <a:r>
              <a:rPr lang="en-US" sz="4000" b="1">
                <a:latin typeface="Arial" panose="020B0604020202020204" pitchFamily="34" charset="0"/>
                <a:cs typeface="Arial" panose="020B0604020202020204" pitchFamily="34" charset="0"/>
              </a:rPr>
              <a:t>B</a:t>
            </a:r>
            <a:r>
              <a:rPr lang="vi-VN" sz="4000" b="1">
                <a:latin typeface="Arial" panose="020B0604020202020204" pitchFamily="34" charset="0"/>
                <a:cs typeface="Arial" panose="020B0604020202020204" pitchFamily="34" charset="0"/>
              </a:rPr>
              <a:t>Ư</a:t>
            </a:r>
            <a:r>
              <a:rPr lang="en-US" sz="4000" b="1">
                <a:latin typeface="Arial" panose="020B0604020202020204" pitchFamily="34" charset="0"/>
                <a:cs typeface="Arial" panose="020B0604020202020204" pitchFamily="34" charset="0"/>
              </a:rPr>
              <a:t>U CHÍNH</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3</a:t>
            </a:fld>
            <a:endParaRPr lang="en-US"/>
          </a:p>
        </p:txBody>
      </p:sp>
      <p:pic>
        <p:nvPicPr>
          <p:cNvPr id="11" name="Picture 10">
            <a:extLst>
              <a:ext uri="{FF2B5EF4-FFF2-40B4-BE49-F238E27FC236}">
                <a16:creationId xmlns:a16="http://schemas.microsoft.com/office/drawing/2014/main" xmlns="" id="{27D4F50E-4DCD-4C96-AD23-BF27390539D5}"/>
              </a:ext>
            </a:extLst>
          </p:cNvPr>
          <p:cNvPicPr>
            <a:picLocks noChangeAspect="1"/>
          </p:cNvPicPr>
          <p:nvPr/>
        </p:nvPicPr>
        <p:blipFill>
          <a:blip r:embed="rId2"/>
          <a:stretch>
            <a:fillRect/>
          </a:stretch>
        </p:blipFill>
        <p:spPr>
          <a:xfrm>
            <a:off x="432000" y="289849"/>
            <a:ext cx="553673" cy="548816"/>
          </a:xfrm>
          <a:prstGeom prst="rect">
            <a:avLst/>
          </a:prstGeom>
        </p:spPr>
      </p:pic>
      <p:sp>
        <p:nvSpPr>
          <p:cNvPr id="7" name="TextBox 6">
            <a:extLst>
              <a:ext uri="{FF2B5EF4-FFF2-40B4-BE49-F238E27FC236}">
                <a16:creationId xmlns:a16="http://schemas.microsoft.com/office/drawing/2014/main" xmlns="" id="{8C56BCC8-1C55-42B5-BB0A-704D1DA4686C}"/>
              </a:ext>
            </a:extLst>
          </p:cNvPr>
          <p:cNvSpPr txBox="1"/>
          <p:nvPr/>
        </p:nvSpPr>
        <p:spPr>
          <a:xfrm>
            <a:off x="914773" y="1036109"/>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a:t>
            </a:r>
            <a:r>
              <a:rPr lang="en-US" sz="2400" b="1" smtClean="0">
                <a:solidFill>
                  <a:schemeClr val="accent1">
                    <a:lumMod val="50000"/>
                  </a:schemeClr>
                </a:solidFill>
              </a:rPr>
              <a:t>VỰC</a:t>
            </a:r>
            <a:endParaRPr lang="en-US" sz="2400" b="1">
              <a:solidFill>
                <a:schemeClr val="accent1">
                  <a:lumMod val="50000"/>
                </a:schemeClr>
              </a:solidFill>
            </a:endParaRPr>
          </a:p>
        </p:txBody>
      </p:sp>
      <p:pic>
        <p:nvPicPr>
          <p:cNvPr id="9" name="Graphic 8" descr="Bar graph with upward trend">
            <a:extLst>
              <a:ext uri="{FF2B5EF4-FFF2-40B4-BE49-F238E27FC236}">
                <a16:creationId xmlns:a16="http://schemas.microsoft.com/office/drawing/2014/main" xmlns="" id="{0EBDCFD9-A9EF-427F-9155-2DF63FF8CB2B}"/>
              </a:ext>
            </a:extLst>
          </p:cNvPr>
          <p:cNvPicPr>
            <a:picLocks noChangeAspect="1"/>
          </p:cNvPicPr>
          <p:nvPr/>
        </p:nvPicPr>
        <p:blipFill>
          <a:blip r:embed="rId3">
            <a:extLst>
              <a:ext uri="{96DAC541-7B7A-43D3-8B79-37D633B846F1}">
                <asvg:svgBlip xmlns:asvg="http://schemas.microsoft.com/office/drawing/2016/SVG/main" xmlns="" r:embed="rId8"/>
              </a:ext>
            </a:extLst>
          </a:blip>
          <a:stretch>
            <a:fillRect/>
          </a:stretch>
        </p:blipFill>
        <p:spPr>
          <a:xfrm>
            <a:off x="388466" y="1020951"/>
            <a:ext cx="536370" cy="536370"/>
          </a:xfrm>
          <a:prstGeom prst="rect">
            <a:avLst/>
          </a:prstGeom>
        </p:spPr>
      </p:pic>
      <p:sp>
        <p:nvSpPr>
          <p:cNvPr id="24" name="TextBox 23">
            <a:extLst>
              <a:ext uri="{FF2B5EF4-FFF2-40B4-BE49-F238E27FC236}">
                <a16:creationId xmlns:a16="http://schemas.microsoft.com/office/drawing/2014/main" xmlns="" id="{394A3589-E294-4A81-8904-B1787055B790}"/>
              </a:ext>
            </a:extLst>
          </p:cNvPr>
          <p:cNvSpPr txBox="1"/>
          <p:nvPr/>
        </p:nvSpPr>
        <p:spPr>
          <a:xfrm>
            <a:off x="516996" y="1523313"/>
            <a:ext cx="11051116" cy="3785652"/>
          </a:xfrm>
          <a:prstGeom prst="rect">
            <a:avLst/>
          </a:prstGeom>
          <a:noFill/>
        </p:spPr>
        <p:txBody>
          <a:bodyPr wrap="square" rtlCol="0">
            <a:spAutoFit/>
          </a:bodyPr>
          <a:lstStyle/>
          <a:p>
            <a:pPr marL="284400" indent="-284400" algn="just" fontAlgn="base">
              <a:spcBef>
                <a:spcPts val="600"/>
              </a:spcBef>
              <a:spcAft>
                <a:spcPts val="600"/>
              </a:spcAft>
              <a:buFont typeface="Wingdings" pitchFamily="2" charset="2"/>
              <a:buChar char="Ø"/>
            </a:pPr>
            <a:r>
              <a:rPr lang="pt-BR" sz="2000" smtClean="0"/>
              <a:t>Sản lượng dịch vụ bưu chính: </a:t>
            </a:r>
          </a:p>
          <a:p>
            <a:pPr marL="284400" indent="-284400" algn="just" fontAlgn="base">
              <a:spcBef>
                <a:spcPts val="600"/>
              </a:spcBef>
              <a:spcAft>
                <a:spcPts val="600"/>
              </a:spcAft>
              <a:buFont typeface="Wingdings" pitchFamily="2" charset="2"/>
              <a:buChar char="§"/>
            </a:pPr>
            <a:r>
              <a:rPr lang="pt-BR" sz="2000" smtClean="0"/>
              <a:t>Dịch vụ thư đạt </a:t>
            </a:r>
            <a:r>
              <a:rPr lang="pt-BR" sz="2000" b="1" smtClean="0"/>
              <a:t>144.422</a:t>
            </a:r>
            <a:r>
              <a:rPr lang="pt-BR" sz="2000" smtClean="0"/>
              <a:t> thư; Dịch vụ gói kiện đạt </a:t>
            </a:r>
            <a:r>
              <a:rPr lang="pt-BR" sz="2000" b="1" smtClean="0"/>
              <a:t>549.501</a:t>
            </a:r>
            <a:r>
              <a:rPr lang="pt-BR" sz="2000" smtClean="0"/>
              <a:t> gói, kiện. </a:t>
            </a:r>
          </a:p>
          <a:p>
            <a:pPr marL="284400" indent="-284400" algn="just" fontAlgn="base">
              <a:spcBef>
                <a:spcPts val="600"/>
              </a:spcBef>
              <a:spcAft>
                <a:spcPts val="600"/>
              </a:spcAft>
              <a:buFont typeface="Wingdings" pitchFamily="2" charset="2"/>
              <a:buChar char="§"/>
            </a:pPr>
            <a:r>
              <a:rPr lang="pt-BR" sz="2000" smtClean="0"/>
              <a:t>Dịch vụ BCCI đạt </a:t>
            </a:r>
            <a:r>
              <a:rPr lang="pt-BR" sz="2000" b="1" smtClean="0"/>
              <a:t>45.451</a:t>
            </a:r>
            <a:r>
              <a:rPr lang="pt-BR" sz="2000" smtClean="0"/>
              <a:t> thư cơ bản; </a:t>
            </a:r>
            <a:r>
              <a:rPr lang="pt-BR" sz="2000" b="1" smtClean="0"/>
              <a:t>557.910 </a:t>
            </a:r>
            <a:r>
              <a:rPr lang="pt-BR" sz="2000" smtClean="0"/>
              <a:t>tờ, cuốn báo/tạp chí in; </a:t>
            </a:r>
            <a:r>
              <a:rPr lang="pt-BR" sz="2000" b="1" smtClean="0"/>
              <a:t>10.251</a:t>
            </a:r>
            <a:r>
              <a:rPr lang="pt-BR" sz="2000" smtClean="0"/>
              <a:t> bưu gửi KT1. </a:t>
            </a:r>
          </a:p>
          <a:p>
            <a:pPr marL="284400" indent="-284400" algn="just" fontAlgn="base">
              <a:spcBef>
                <a:spcPts val="600"/>
              </a:spcBef>
              <a:spcAft>
                <a:spcPts val="600"/>
              </a:spcAft>
              <a:buFont typeface="Wingdings" pitchFamily="2" charset="2"/>
              <a:buChar char="§"/>
            </a:pPr>
            <a:r>
              <a:rPr lang="pt-BR" sz="2000" smtClean="0"/>
              <a:t>Dịch </a:t>
            </a:r>
            <a:r>
              <a:rPr lang="pt-BR" sz="2000"/>
              <a:t>vụ tiếp nhận hồ sơ, chuyển trả kết quả giải quyết TTHC qua dịch vụ BCCI đạt </a:t>
            </a:r>
            <a:r>
              <a:rPr lang="pt-BR" sz="2000" b="1"/>
              <a:t>22.788 </a:t>
            </a:r>
            <a:r>
              <a:rPr lang="pt-BR" sz="2000"/>
              <a:t>hồ sơ. </a:t>
            </a:r>
            <a:r>
              <a:rPr lang="pt-BR" sz="2000" smtClean="0"/>
              <a:t>     Trong </a:t>
            </a:r>
            <a:r>
              <a:rPr lang="pt-BR" sz="2000"/>
              <a:t>đó, tiếp nhận </a:t>
            </a:r>
            <a:r>
              <a:rPr lang="pt-BR" sz="2000" b="1"/>
              <a:t>9.722</a:t>
            </a:r>
            <a:r>
              <a:rPr lang="pt-BR" sz="2000"/>
              <a:t> hồ </a:t>
            </a:r>
            <a:r>
              <a:rPr lang="pt-BR" sz="2000" smtClean="0"/>
              <a:t>sơ; chuyển </a:t>
            </a:r>
            <a:r>
              <a:rPr lang="pt-BR" sz="2000"/>
              <a:t>trả </a:t>
            </a:r>
            <a:r>
              <a:rPr lang="pt-BR" sz="2000" b="1"/>
              <a:t>13.066 </a:t>
            </a:r>
            <a:r>
              <a:rPr lang="pt-BR" sz="2000"/>
              <a:t>hồ sơ. </a:t>
            </a:r>
            <a:endParaRPr lang="pt-BR" sz="2000" smtClean="0"/>
          </a:p>
          <a:p>
            <a:pPr marL="284400" indent="-284400" algn="just" fontAlgn="base">
              <a:spcBef>
                <a:spcPts val="600"/>
              </a:spcBef>
              <a:spcAft>
                <a:spcPts val="600"/>
              </a:spcAft>
              <a:buFont typeface="Wingdings" pitchFamily="2" charset="2"/>
              <a:buChar char="§"/>
            </a:pPr>
            <a:r>
              <a:rPr lang="en-US" sz="2000"/>
              <a:t>Tỷ </a:t>
            </a:r>
            <a:r>
              <a:rPr lang="en-US" sz="2000"/>
              <a:t>lệ </a:t>
            </a:r>
            <a:r>
              <a:rPr lang="en-US" sz="2000" smtClean="0"/>
              <a:t>TTHC phát </a:t>
            </a:r>
            <a:r>
              <a:rPr lang="en-US" sz="2000"/>
              <a:t>sinh hồ </a:t>
            </a:r>
            <a:r>
              <a:rPr lang="en-US" sz="2000"/>
              <a:t>sơ </a:t>
            </a:r>
            <a:r>
              <a:rPr lang="en-US" sz="2000" smtClean="0"/>
              <a:t>tiếp </a:t>
            </a:r>
            <a:r>
              <a:rPr lang="en-US" sz="2000"/>
              <a:t>nhận hoặc trả kết quả </a:t>
            </a:r>
            <a:r>
              <a:rPr lang="en-US" sz="2000"/>
              <a:t>giải </a:t>
            </a:r>
            <a:r>
              <a:rPr lang="en-US" sz="2000" smtClean="0"/>
              <a:t>quyết </a:t>
            </a:r>
            <a:r>
              <a:rPr lang="en-US" sz="2000"/>
              <a:t>qua dịch vụ BCCI </a:t>
            </a:r>
            <a:r>
              <a:rPr lang="en-US" sz="2000"/>
              <a:t>cấp </a:t>
            </a:r>
            <a:r>
              <a:rPr lang="en-US" sz="2000" smtClean="0"/>
              <a:t>tỉnh đạt </a:t>
            </a:r>
            <a:r>
              <a:rPr lang="en-US" sz="2000" b="1" smtClean="0"/>
              <a:t>32%</a:t>
            </a:r>
            <a:r>
              <a:rPr lang="en-US" sz="2000" smtClean="0"/>
              <a:t>; cấp huyện đạt </a:t>
            </a:r>
            <a:r>
              <a:rPr lang="en-US" sz="2000" b="1" smtClean="0"/>
              <a:t>30%</a:t>
            </a:r>
            <a:r>
              <a:rPr lang="en-US" sz="2000" smtClean="0"/>
              <a:t>.</a:t>
            </a:r>
          </a:p>
          <a:p>
            <a:pPr marL="284400" indent="-284400" algn="just" fontAlgn="base">
              <a:spcBef>
                <a:spcPts val="600"/>
              </a:spcBef>
              <a:spcAft>
                <a:spcPts val="600"/>
              </a:spcAft>
              <a:buFont typeface="Wingdings" pitchFamily="2" charset="2"/>
              <a:buChar char="Ø"/>
            </a:pPr>
            <a:r>
              <a:rPr lang="es-BO" sz="2000" smtClean="0"/>
              <a:t>Tỷ </a:t>
            </a:r>
            <a:r>
              <a:rPr lang="es-BO" sz="2000"/>
              <a:t>lệ </a:t>
            </a:r>
            <a:r>
              <a:rPr lang="en-US" sz="2000"/>
              <a:t>xã có thư, báo đến trong ngày </a:t>
            </a:r>
            <a:r>
              <a:rPr lang="es-BO" sz="2000"/>
              <a:t>đạt </a:t>
            </a:r>
            <a:r>
              <a:rPr lang="es-BO" sz="2000" b="1"/>
              <a:t>100%</a:t>
            </a:r>
            <a:r>
              <a:rPr lang="es-BO" sz="2000"/>
              <a:t>. </a:t>
            </a:r>
            <a:endParaRPr lang="en-US" sz="2000" smtClean="0"/>
          </a:p>
          <a:p>
            <a:pPr marL="284400" indent="-284400" algn="just" fontAlgn="base">
              <a:spcBef>
                <a:spcPts val="600"/>
              </a:spcBef>
              <a:spcAft>
                <a:spcPts val="600"/>
              </a:spcAft>
              <a:buFont typeface="Wingdings" pitchFamily="2" charset="2"/>
              <a:buChar char="Ø"/>
            </a:pPr>
            <a:r>
              <a:rPr lang="af-ZA" sz="2000" smtClean="0"/>
              <a:t>Doanh thu bưu chính đạt </a:t>
            </a:r>
            <a:r>
              <a:rPr lang="af-ZA" sz="2000" b="1" smtClean="0"/>
              <a:t>56,8</a:t>
            </a:r>
            <a:r>
              <a:rPr lang="af-ZA" sz="2000" smtClean="0"/>
              <a:t> tỷ đồng, nộp ngân sách </a:t>
            </a:r>
            <a:r>
              <a:rPr lang="af-ZA" sz="2000" b="1" smtClean="0"/>
              <a:t>2,5 </a:t>
            </a:r>
            <a:r>
              <a:rPr lang="af-ZA" sz="2000" smtClean="0"/>
              <a:t>tỷ đồng.</a:t>
            </a:r>
            <a:endParaRPr lang="en-US" sz="2000" smtClean="0"/>
          </a:p>
        </p:txBody>
      </p:sp>
    </p:spTree>
    <p:extLst>
      <p:ext uri="{BB962C8B-B14F-4D97-AF65-F5344CB8AC3E}">
        <p14:creationId xmlns:p14="http://schemas.microsoft.com/office/powerpoint/2010/main" val="38486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23773" y="443742"/>
            <a:ext cx="5472000" cy="432000"/>
          </a:xfrm>
        </p:spPr>
        <p:txBody>
          <a:bodyPr/>
          <a:lstStyle/>
          <a:p>
            <a:r>
              <a:rPr lang="en-US" sz="4000" b="1">
                <a:latin typeface="Arial" panose="020B0604020202020204" pitchFamily="34" charset="0"/>
                <a:cs typeface="Arial" panose="020B0604020202020204" pitchFamily="34" charset="0"/>
              </a:rPr>
              <a:t>B</a:t>
            </a:r>
            <a:r>
              <a:rPr lang="vi-VN" sz="4000" b="1">
                <a:latin typeface="Arial" panose="020B0604020202020204" pitchFamily="34" charset="0"/>
                <a:cs typeface="Arial" panose="020B0604020202020204" pitchFamily="34" charset="0"/>
              </a:rPr>
              <a:t>Ư</a:t>
            </a:r>
            <a:r>
              <a:rPr lang="en-US" sz="4000" b="1">
                <a:latin typeface="Arial" panose="020B0604020202020204" pitchFamily="34" charset="0"/>
                <a:cs typeface="Arial" panose="020B0604020202020204" pitchFamily="34" charset="0"/>
              </a:rPr>
              <a:t>U CHÍNH</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4</a:t>
            </a:fld>
            <a:endParaRPr lang="en-US"/>
          </a:p>
        </p:txBody>
      </p:sp>
      <p:pic>
        <p:nvPicPr>
          <p:cNvPr id="11" name="Picture 10">
            <a:extLst>
              <a:ext uri="{FF2B5EF4-FFF2-40B4-BE49-F238E27FC236}">
                <a16:creationId xmlns:a16="http://schemas.microsoft.com/office/drawing/2014/main" xmlns="" id="{27D4F50E-4DCD-4C96-AD23-BF27390539D5}"/>
              </a:ext>
            </a:extLst>
          </p:cNvPr>
          <p:cNvPicPr>
            <a:picLocks noChangeAspect="1"/>
          </p:cNvPicPr>
          <p:nvPr/>
        </p:nvPicPr>
        <p:blipFill>
          <a:blip r:embed="rId2"/>
          <a:stretch>
            <a:fillRect/>
          </a:stretch>
        </p:blipFill>
        <p:spPr>
          <a:xfrm>
            <a:off x="432000" y="289849"/>
            <a:ext cx="553673" cy="548816"/>
          </a:xfrm>
          <a:prstGeom prst="rect">
            <a:avLst/>
          </a:prstGeom>
        </p:spPr>
      </p:pic>
      <p:sp>
        <p:nvSpPr>
          <p:cNvPr id="7" name="TextBox 6">
            <a:extLst>
              <a:ext uri="{FF2B5EF4-FFF2-40B4-BE49-F238E27FC236}">
                <a16:creationId xmlns:a16="http://schemas.microsoft.com/office/drawing/2014/main" xmlns="" id="{8C56BCC8-1C55-42B5-BB0A-704D1DA4686C}"/>
              </a:ext>
            </a:extLst>
          </p:cNvPr>
          <p:cNvSpPr txBox="1"/>
          <p:nvPr/>
        </p:nvSpPr>
        <p:spPr>
          <a:xfrm>
            <a:off x="1029887" y="927410"/>
            <a:ext cx="5115696" cy="461665"/>
          </a:xfrm>
          <a:prstGeom prst="rect">
            <a:avLst/>
          </a:prstGeom>
          <a:noFill/>
        </p:spPr>
        <p:txBody>
          <a:bodyPr wrap="none" rtlCol="0">
            <a:spAutoFit/>
          </a:bodyPr>
          <a:lstStyle/>
          <a:p>
            <a:r>
              <a:rPr lang="en-US" sz="2400" b="1">
                <a:solidFill>
                  <a:schemeClr val="accent1">
                    <a:lumMod val="50000"/>
                  </a:schemeClr>
                </a:solidFill>
              </a:rPr>
              <a:t>CÔNG TÁC QUẢN LÝ NHÀ NƯỚC NỔI </a:t>
            </a:r>
            <a:r>
              <a:rPr lang="en-US" sz="2400" b="1" smtClean="0">
                <a:solidFill>
                  <a:schemeClr val="accent1">
                    <a:lumMod val="50000"/>
                  </a:schemeClr>
                </a:solidFill>
              </a:rPr>
              <a:t>BẬT</a:t>
            </a:r>
            <a:endParaRPr lang="en-US" sz="2400" b="1">
              <a:solidFill>
                <a:schemeClr val="accent1">
                  <a:lumMod val="50000"/>
                </a:schemeClr>
              </a:solidFill>
            </a:endParaRPr>
          </a:p>
        </p:txBody>
      </p:sp>
      <p:sp>
        <p:nvSpPr>
          <p:cNvPr id="9" name="TextBox 8">
            <a:extLst>
              <a:ext uri="{FF2B5EF4-FFF2-40B4-BE49-F238E27FC236}">
                <a16:creationId xmlns:a16="http://schemas.microsoft.com/office/drawing/2014/main" xmlns="" id="{394A3589-E294-4A81-8904-B1787055B790}"/>
              </a:ext>
            </a:extLst>
          </p:cNvPr>
          <p:cNvSpPr txBox="1"/>
          <p:nvPr/>
        </p:nvSpPr>
        <p:spPr>
          <a:xfrm>
            <a:off x="529875" y="1422659"/>
            <a:ext cx="11051116" cy="5555367"/>
          </a:xfrm>
          <a:prstGeom prst="rect">
            <a:avLst/>
          </a:prstGeom>
          <a:noFill/>
        </p:spPr>
        <p:txBody>
          <a:bodyPr wrap="square" rtlCol="0">
            <a:spAutoFit/>
          </a:bodyPr>
          <a:lstStyle/>
          <a:p>
            <a:pPr marL="285750" indent="-285750" algn="just">
              <a:buFont typeface="Wingdings" panose="05000000000000000000" pitchFamily="2" charset="2"/>
              <a:buChar char="Ø"/>
            </a:pPr>
            <a:r>
              <a:rPr lang="en-US" sz="2000" err="1"/>
              <a:t>Tham</a:t>
            </a:r>
            <a:r>
              <a:rPr lang="en-US" sz="2000"/>
              <a:t> </a:t>
            </a:r>
            <a:r>
              <a:rPr lang="en-US" sz="2000" err="1"/>
              <a:t>mưu</a:t>
            </a:r>
            <a:r>
              <a:rPr lang="en-US" sz="2000"/>
              <a:t> UBND </a:t>
            </a:r>
            <a:r>
              <a:rPr lang="en-US" sz="2000" err="1"/>
              <a:t>tỉnh</a:t>
            </a:r>
            <a:r>
              <a:rPr lang="en-US" sz="2000"/>
              <a:t> </a:t>
            </a:r>
            <a:r>
              <a:rPr lang="en-US" sz="2000" smtClean="0"/>
              <a:t>ban </a:t>
            </a:r>
            <a:r>
              <a:rPr lang="en-US" sz="2000" err="1" smtClean="0"/>
              <a:t>hành</a:t>
            </a:r>
            <a:r>
              <a:rPr lang="en-US" sz="2000" smtClean="0"/>
              <a:t>:</a:t>
            </a:r>
          </a:p>
          <a:p>
            <a:pPr marL="342900" indent="-342900" algn="just">
              <a:spcBef>
                <a:spcPts val="300"/>
              </a:spcBef>
              <a:spcAft>
                <a:spcPts val="300"/>
              </a:spcAft>
              <a:buFont typeface="Wingdings" pitchFamily="2" charset="2"/>
              <a:buChar char="§"/>
            </a:pPr>
            <a:r>
              <a:rPr lang="en-US" sz="2000" smtClean="0"/>
              <a:t>QĐ </a:t>
            </a:r>
            <a:r>
              <a:rPr lang="en-US" sz="2000" err="1" smtClean="0"/>
              <a:t>số</a:t>
            </a:r>
            <a:r>
              <a:rPr lang="en-US" sz="2000" smtClean="0"/>
              <a:t> </a:t>
            </a:r>
            <a:r>
              <a:rPr lang="en-US" sz="2000" b="1" smtClean="0"/>
              <a:t>870/QĐ-UBND</a:t>
            </a:r>
            <a:r>
              <a:rPr lang="en-US" sz="2000" smtClean="0"/>
              <a:t> </a:t>
            </a:r>
            <a:r>
              <a:rPr lang="en-US" sz="2000" err="1" smtClean="0"/>
              <a:t>ngày</a:t>
            </a:r>
            <a:r>
              <a:rPr lang="en-US" sz="2000" smtClean="0"/>
              <a:t> 25/5/2022 </a:t>
            </a:r>
            <a:r>
              <a:rPr lang="en-US" sz="2000" err="1" smtClean="0"/>
              <a:t>về</a:t>
            </a:r>
            <a:r>
              <a:rPr lang="en-US" sz="2000" smtClean="0"/>
              <a:t> </a:t>
            </a:r>
            <a:r>
              <a:rPr lang="en-US" sz="2000" err="1" smtClean="0"/>
              <a:t>việc</a:t>
            </a:r>
            <a:r>
              <a:rPr lang="en-US" sz="2000" smtClean="0"/>
              <a:t> </a:t>
            </a:r>
            <a:r>
              <a:rPr lang="en-US" sz="2000" err="1" smtClean="0"/>
              <a:t>công</a:t>
            </a:r>
            <a:r>
              <a:rPr lang="en-US" sz="2000" smtClean="0"/>
              <a:t> </a:t>
            </a:r>
            <a:r>
              <a:rPr lang="en-US" sz="2000" err="1"/>
              <a:t>bố</a:t>
            </a:r>
            <a:r>
              <a:rPr lang="en-US" sz="2000"/>
              <a:t> </a:t>
            </a:r>
            <a:r>
              <a:rPr lang="en-US" sz="2000" err="1"/>
              <a:t>danh</a:t>
            </a:r>
            <a:r>
              <a:rPr lang="en-US" sz="2000"/>
              <a:t> </a:t>
            </a:r>
            <a:r>
              <a:rPr lang="en-US" sz="2000" err="1"/>
              <a:t>mục</a:t>
            </a:r>
            <a:r>
              <a:rPr lang="en-US" sz="2000"/>
              <a:t> TTHC </a:t>
            </a:r>
            <a:r>
              <a:rPr lang="en-US" sz="2000" err="1"/>
              <a:t>mới</a:t>
            </a:r>
            <a:r>
              <a:rPr lang="en-US" sz="2000"/>
              <a:t> ban </a:t>
            </a:r>
            <a:r>
              <a:rPr lang="en-US" sz="2000" err="1"/>
              <a:t>hành</a:t>
            </a:r>
            <a:r>
              <a:rPr lang="en-US" sz="2000"/>
              <a:t>, </a:t>
            </a:r>
            <a:r>
              <a:rPr lang="en-US" sz="2000" err="1"/>
              <a:t>được</a:t>
            </a:r>
            <a:r>
              <a:rPr lang="en-US" sz="2000"/>
              <a:t> </a:t>
            </a:r>
            <a:r>
              <a:rPr lang="en-US" sz="2000" err="1"/>
              <a:t>sửa</a:t>
            </a:r>
            <a:r>
              <a:rPr lang="en-US" sz="2000"/>
              <a:t> </a:t>
            </a:r>
            <a:r>
              <a:rPr lang="en-US" sz="2000" err="1"/>
              <a:t>đổi</a:t>
            </a:r>
            <a:r>
              <a:rPr lang="en-US" sz="2000"/>
              <a:t>, </a:t>
            </a:r>
            <a:r>
              <a:rPr lang="en-US" sz="2000" err="1"/>
              <a:t>bổ</a:t>
            </a:r>
            <a:r>
              <a:rPr lang="en-US" sz="2000"/>
              <a:t> sung </a:t>
            </a:r>
            <a:r>
              <a:rPr lang="en-US" sz="2000" err="1"/>
              <a:t>trong</a:t>
            </a:r>
            <a:r>
              <a:rPr lang="en-US" sz="2000"/>
              <a:t> </a:t>
            </a:r>
            <a:r>
              <a:rPr lang="en-US" sz="2000" err="1"/>
              <a:t>lĩnh</a:t>
            </a:r>
            <a:r>
              <a:rPr lang="en-US" sz="2000"/>
              <a:t> </a:t>
            </a:r>
            <a:r>
              <a:rPr lang="en-US" sz="2000" err="1"/>
              <a:t>b</a:t>
            </a:r>
            <a:r>
              <a:rPr lang="en-US" sz="2000" err="1" smtClean="0"/>
              <a:t>ưu</a:t>
            </a:r>
            <a:r>
              <a:rPr lang="en-US" sz="2000" smtClean="0"/>
              <a:t> </a:t>
            </a:r>
            <a:r>
              <a:rPr lang="en-US" sz="2000" err="1" smtClean="0"/>
              <a:t>chính</a:t>
            </a:r>
            <a:r>
              <a:rPr lang="en-US" sz="2000" smtClean="0"/>
              <a:t> </a:t>
            </a:r>
            <a:r>
              <a:rPr lang="en-US" sz="2000" err="1"/>
              <a:t>thuộc</a:t>
            </a:r>
            <a:r>
              <a:rPr lang="en-US" sz="2000"/>
              <a:t> </a:t>
            </a:r>
            <a:r>
              <a:rPr lang="en-US" sz="2000" err="1"/>
              <a:t>thẩm</a:t>
            </a:r>
            <a:r>
              <a:rPr lang="en-US" sz="2000"/>
              <a:t> </a:t>
            </a:r>
            <a:r>
              <a:rPr lang="en-US" sz="2000" err="1"/>
              <a:t>quyền</a:t>
            </a:r>
            <a:r>
              <a:rPr lang="en-US" sz="2000"/>
              <a:t> </a:t>
            </a:r>
            <a:r>
              <a:rPr lang="en-US" sz="2000" err="1"/>
              <a:t>quản</a:t>
            </a:r>
            <a:r>
              <a:rPr lang="en-US" sz="2000"/>
              <a:t> </a:t>
            </a:r>
            <a:r>
              <a:rPr lang="en-US" sz="2000" err="1"/>
              <a:t>lý</a:t>
            </a:r>
            <a:r>
              <a:rPr lang="en-US" sz="2000"/>
              <a:t> </a:t>
            </a:r>
            <a:r>
              <a:rPr lang="en-US" sz="2000" err="1"/>
              <a:t>và</a:t>
            </a:r>
            <a:r>
              <a:rPr lang="en-US" sz="2000"/>
              <a:t> </a:t>
            </a:r>
            <a:r>
              <a:rPr lang="en-US" sz="2000" err="1"/>
              <a:t>giải</a:t>
            </a:r>
            <a:r>
              <a:rPr lang="en-US" sz="2000"/>
              <a:t> </a:t>
            </a:r>
            <a:r>
              <a:rPr lang="en-US" sz="2000" err="1"/>
              <a:t>quyết</a:t>
            </a:r>
            <a:r>
              <a:rPr lang="en-US" sz="2000"/>
              <a:t> </a:t>
            </a:r>
            <a:r>
              <a:rPr lang="en-US" sz="2000" err="1"/>
              <a:t>của</a:t>
            </a:r>
            <a:r>
              <a:rPr lang="en-US" sz="2000"/>
              <a:t> </a:t>
            </a:r>
            <a:r>
              <a:rPr lang="en-US" sz="2000" err="1"/>
              <a:t>Sở</a:t>
            </a:r>
            <a:r>
              <a:rPr lang="en-US" sz="2000"/>
              <a:t> </a:t>
            </a:r>
            <a:r>
              <a:rPr lang="en-US" sz="2000" smtClean="0"/>
              <a:t>TTTT </a:t>
            </a:r>
            <a:r>
              <a:rPr lang="en-US" sz="2000" err="1" smtClean="0"/>
              <a:t>tỉnh</a:t>
            </a:r>
            <a:r>
              <a:rPr lang="en-US" sz="2000" smtClean="0"/>
              <a:t> </a:t>
            </a:r>
            <a:r>
              <a:rPr lang="en-US" sz="2000" err="1" smtClean="0"/>
              <a:t>Bắc</a:t>
            </a:r>
            <a:r>
              <a:rPr lang="en-US" sz="2000" smtClean="0"/>
              <a:t> </a:t>
            </a:r>
            <a:r>
              <a:rPr lang="en-US" sz="2000" err="1" smtClean="0"/>
              <a:t>Kạn</a:t>
            </a:r>
            <a:r>
              <a:rPr lang="en-US" sz="2000" smtClean="0"/>
              <a:t>.</a:t>
            </a:r>
            <a:endParaRPr lang="en-US" sz="2000"/>
          </a:p>
          <a:p>
            <a:pPr marL="342900" indent="-342900" algn="just">
              <a:spcBef>
                <a:spcPts val="300"/>
              </a:spcBef>
              <a:spcAft>
                <a:spcPts val="300"/>
              </a:spcAft>
              <a:buFont typeface="Wingdings" pitchFamily="2" charset="2"/>
              <a:buChar char="§"/>
            </a:pPr>
            <a:r>
              <a:rPr lang="en-US" sz="2000" smtClean="0"/>
              <a:t>QĐ </a:t>
            </a:r>
            <a:r>
              <a:rPr lang="en-US" sz="2000" err="1" smtClean="0"/>
              <a:t>số</a:t>
            </a:r>
            <a:r>
              <a:rPr lang="en-US" sz="2000" smtClean="0"/>
              <a:t> </a:t>
            </a:r>
            <a:r>
              <a:rPr lang="en-US" sz="2000" b="1" smtClean="0"/>
              <a:t>945/QĐ-UBND</a:t>
            </a:r>
            <a:r>
              <a:rPr lang="en-US" sz="2000" smtClean="0"/>
              <a:t> </a:t>
            </a:r>
            <a:r>
              <a:rPr lang="en-US" sz="2000" err="1" smtClean="0"/>
              <a:t>ngày</a:t>
            </a:r>
            <a:r>
              <a:rPr lang="en-US" sz="2000" smtClean="0"/>
              <a:t> 02/6/2022 </a:t>
            </a:r>
            <a:r>
              <a:rPr lang="en-US" sz="2000" err="1" smtClean="0"/>
              <a:t>về</a:t>
            </a:r>
            <a:r>
              <a:rPr lang="en-US" sz="2000" smtClean="0"/>
              <a:t> </a:t>
            </a:r>
            <a:r>
              <a:rPr lang="en-US" sz="2000" err="1" smtClean="0"/>
              <a:t>việc</a:t>
            </a:r>
            <a:r>
              <a:rPr lang="en-US" sz="2000" smtClean="0"/>
              <a:t> </a:t>
            </a:r>
            <a:r>
              <a:rPr lang="en-US" sz="2000" err="1" smtClean="0"/>
              <a:t>phê</a:t>
            </a:r>
            <a:r>
              <a:rPr lang="en-US" sz="2000" smtClean="0"/>
              <a:t> </a:t>
            </a:r>
            <a:r>
              <a:rPr lang="en-US" sz="2000" err="1"/>
              <a:t>duyệt</a:t>
            </a:r>
            <a:r>
              <a:rPr lang="en-US" sz="2000"/>
              <a:t> </a:t>
            </a:r>
            <a:r>
              <a:rPr lang="en-US" sz="2000" err="1"/>
              <a:t>quy</a:t>
            </a:r>
            <a:r>
              <a:rPr lang="en-US" sz="2000"/>
              <a:t> </a:t>
            </a:r>
            <a:r>
              <a:rPr lang="en-US" sz="2000" err="1"/>
              <a:t>trình</a:t>
            </a:r>
            <a:r>
              <a:rPr lang="en-US" sz="2000"/>
              <a:t> </a:t>
            </a:r>
            <a:r>
              <a:rPr lang="en-US" sz="2000" err="1"/>
              <a:t>nội</a:t>
            </a:r>
            <a:r>
              <a:rPr lang="en-US" sz="2000"/>
              <a:t> </a:t>
            </a:r>
            <a:r>
              <a:rPr lang="en-US" sz="2000" err="1"/>
              <a:t>bộ</a:t>
            </a:r>
            <a:r>
              <a:rPr lang="en-US" sz="2000"/>
              <a:t> </a:t>
            </a:r>
            <a:r>
              <a:rPr lang="en-US" sz="2000" err="1"/>
              <a:t>giải</a:t>
            </a:r>
            <a:r>
              <a:rPr lang="en-US" sz="2000"/>
              <a:t> </a:t>
            </a:r>
            <a:r>
              <a:rPr lang="en-US" sz="2000" err="1"/>
              <a:t>quyết</a:t>
            </a:r>
            <a:r>
              <a:rPr lang="en-US" sz="2000"/>
              <a:t> TTHC </a:t>
            </a:r>
            <a:r>
              <a:rPr lang="en-US" sz="2000" err="1"/>
              <a:t>trong</a:t>
            </a:r>
            <a:r>
              <a:rPr lang="en-US" sz="2000"/>
              <a:t> </a:t>
            </a:r>
            <a:r>
              <a:rPr lang="en-US" sz="2000" err="1"/>
              <a:t>lĩnh</a:t>
            </a:r>
            <a:r>
              <a:rPr lang="en-US" sz="2000"/>
              <a:t> </a:t>
            </a:r>
            <a:r>
              <a:rPr lang="en-US" sz="2000" err="1"/>
              <a:t>vực</a:t>
            </a:r>
            <a:r>
              <a:rPr lang="en-US" sz="2000"/>
              <a:t> </a:t>
            </a:r>
            <a:r>
              <a:rPr lang="en-US" sz="2000" err="1"/>
              <a:t>bưu</a:t>
            </a:r>
            <a:r>
              <a:rPr lang="en-US" sz="2000"/>
              <a:t> </a:t>
            </a:r>
            <a:r>
              <a:rPr lang="en-US" sz="2000" err="1"/>
              <a:t>chính</a:t>
            </a:r>
            <a:r>
              <a:rPr lang="en-US" sz="2000"/>
              <a:t> </a:t>
            </a:r>
            <a:r>
              <a:rPr lang="en-US" sz="2000" err="1"/>
              <a:t>thuộc</a:t>
            </a:r>
            <a:r>
              <a:rPr lang="en-US" sz="2000"/>
              <a:t> </a:t>
            </a:r>
            <a:r>
              <a:rPr lang="en-US" sz="2000" err="1"/>
              <a:t>thẩm</a:t>
            </a:r>
            <a:r>
              <a:rPr lang="en-US" sz="2000"/>
              <a:t> </a:t>
            </a:r>
            <a:r>
              <a:rPr lang="en-US" sz="2000" err="1"/>
              <a:t>quyền</a:t>
            </a:r>
            <a:r>
              <a:rPr lang="en-US" sz="2000"/>
              <a:t> </a:t>
            </a:r>
            <a:r>
              <a:rPr lang="en-US" sz="2000" err="1"/>
              <a:t>quản</a:t>
            </a:r>
            <a:r>
              <a:rPr lang="en-US" sz="2000"/>
              <a:t> </a:t>
            </a:r>
            <a:r>
              <a:rPr lang="en-US" sz="2000" err="1"/>
              <a:t>lý</a:t>
            </a:r>
            <a:r>
              <a:rPr lang="en-US" sz="2000"/>
              <a:t> </a:t>
            </a:r>
            <a:r>
              <a:rPr lang="en-US" sz="2000" err="1"/>
              <a:t>và</a:t>
            </a:r>
            <a:r>
              <a:rPr lang="en-US" sz="2000"/>
              <a:t> </a:t>
            </a:r>
            <a:r>
              <a:rPr lang="en-US" sz="2000" err="1"/>
              <a:t>giải</a:t>
            </a:r>
            <a:r>
              <a:rPr lang="en-US" sz="2000"/>
              <a:t> </a:t>
            </a:r>
            <a:r>
              <a:rPr lang="en-US" sz="2000" err="1"/>
              <a:t>quyết</a:t>
            </a:r>
            <a:r>
              <a:rPr lang="en-US" sz="2000"/>
              <a:t> </a:t>
            </a:r>
            <a:r>
              <a:rPr lang="en-US" sz="2000" err="1"/>
              <a:t>của</a:t>
            </a:r>
            <a:r>
              <a:rPr lang="en-US" sz="2000"/>
              <a:t> </a:t>
            </a:r>
            <a:r>
              <a:rPr lang="en-US" sz="2000" err="1"/>
              <a:t>Sở</a:t>
            </a:r>
            <a:r>
              <a:rPr lang="en-US" sz="2000"/>
              <a:t> </a:t>
            </a:r>
            <a:r>
              <a:rPr lang="en-US" sz="2000" smtClean="0"/>
              <a:t>TTTT </a:t>
            </a:r>
            <a:r>
              <a:rPr lang="en-US" sz="2000" err="1" smtClean="0"/>
              <a:t>tỉnh</a:t>
            </a:r>
            <a:r>
              <a:rPr lang="en-US" sz="2000" smtClean="0"/>
              <a:t> </a:t>
            </a:r>
            <a:r>
              <a:rPr lang="en-US" sz="2000" err="1" smtClean="0"/>
              <a:t>Bắc</a:t>
            </a:r>
            <a:r>
              <a:rPr lang="en-US" sz="2000" smtClean="0"/>
              <a:t> </a:t>
            </a:r>
            <a:r>
              <a:rPr lang="en-US" sz="2000" err="1" smtClean="0"/>
              <a:t>Kạn</a:t>
            </a:r>
            <a:r>
              <a:rPr lang="en-US" sz="2000" smtClean="0"/>
              <a:t>.</a:t>
            </a:r>
          </a:p>
          <a:p>
            <a:pPr marL="342900" indent="-342900" algn="just">
              <a:spcBef>
                <a:spcPts val="300"/>
              </a:spcBef>
              <a:spcAft>
                <a:spcPts val="300"/>
              </a:spcAft>
              <a:buFont typeface="Wingdings" pitchFamily="2" charset="2"/>
              <a:buChar char="§"/>
            </a:pPr>
            <a:r>
              <a:rPr lang="en-US" sz="2000" smtClean="0"/>
              <a:t>KH </a:t>
            </a:r>
            <a:r>
              <a:rPr lang="en-US" sz="2000" err="1" smtClean="0"/>
              <a:t>số</a:t>
            </a:r>
            <a:r>
              <a:rPr lang="en-US" sz="2000" smtClean="0"/>
              <a:t> </a:t>
            </a:r>
            <a:r>
              <a:rPr lang="en-US" sz="2000" b="1" smtClean="0"/>
              <a:t>235/KH-UBND</a:t>
            </a:r>
            <a:r>
              <a:rPr lang="en-US" sz="2000" smtClean="0"/>
              <a:t> </a:t>
            </a:r>
            <a:r>
              <a:rPr lang="en-US" sz="2000" err="1" smtClean="0"/>
              <a:t>ngày</a:t>
            </a:r>
            <a:r>
              <a:rPr lang="en-US" sz="2000" smtClean="0"/>
              <a:t> 14/4/2022 </a:t>
            </a:r>
            <a:r>
              <a:rPr lang="en-US" sz="2000" err="1" smtClean="0"/>
              <a:t>về</a:t>
            </a:r>
            <a:r>
              <a:rPr lang="en-US" sz="2000" smtClean="0"/>
              <a:t> </a:t>
            </a:r>
            <a:r>
              <a:rPr lang="en-US" sz="2000" err="1" smtClean="0"/>
              <a:t>phát</a:t>
            </a:r>
            <a:r>
              <a:rPr lang="en-US" sz="2000" smtClean="0"/>
              <a:t> </a:t>
            </a:r>
            <a:r>
              <a:rPr lang="en-US" sz="2000" err="1"/>
              <a:t>triển</a:t>
            </a:r>
            <a:r>
              <a:rPr lang="en-US" sz="2000"/>
              <a:t> </a:t>
            </a:r>
            <a:r>
              <a:rPr lang="en-US" sz="2000" err="1"/>
              <a:t>n</a:t>
            </a:r>
            <a:r>
              <a:rPr lang="en-US" sz="2000" err="1" smtClean="0"/>
              <a:t>ền</a:t>
            </a:r>
            <a:r>
              <a:rPr lang="en-US" sz="2000" smtClean="0"/>
              <a:t> </a:t>
            </a:r>
            <a:r>
              <a:rPr lang="en-US" sz="2000" err="1"/>
              <a:t>tảng</a:t>
            </a:r>
            <a:r>
              <a:rPr lang="en-US" sz="2000"/>
              <a:t> </a:t>
            </a:r>
            <a:r>
              <a:rPr lang="en-US" sz="2000" err="1"/>
              <a:t>địa</a:t>
            </a:r>
            <a:r>
              <a:rPr lang="en-US" sz="2000"/>
              <a:t> </a:t>
            </a:r>
            <a:r>
              <a:rPr lang="en-US" sz="2000" err="1"/>
              <a:t>chỉ</a:t>
            </a:r>
            <a:r>
              <a:rPr lang="en-US" sz="2000"/>
              <a:t> </a:t>
            </a:r>
            <a:r>
              <a:rPr lang="en-US" sz="2000" err="1"/>
              <a:t>số</a:t>
            </a:r>
            <a:r>
              <a:rPr lang="en-US" sz="2000"/>
              <a:t> </a:t>
            </a:r>
            <a:r>
              <a:rPr lang="en-US" sz="2000" err="1"/>
              <a:t>quốc</a:t>
            </a:r>
            <a:r>
              <a:rPr lang="en-US" sz="2000"/>
              <a:t> </a:t>
            </a:r>
            <a:r>
              <a:rPr lang="en-US" sz="2000" err="1"/>
              <a:t>gia</a:t>
            </a:r>
            <a:r>
              <a:rPr lang="en-US" sz="2000"/>
              <a:t> </a:t>
            </a:r>
            <a:r>
              <a:rPr lang="en-US" sz="2000" err="1"/>
              <a:t>gắn</a:t>
            </a:r>
            <a:r>
              <a:rPr lang="en-US" sz="2000"/>
              <a:t> </a:t>
            </a:r>
            <a:r>
              <a:rPr lang="en-US" sz="2000" err="1"/>
              <a:t>với</a:t>
            </a:r>
            <a:r>
              <a:rPr lang="en-US" sz="2000"/>
              <a:t> </a:t>
            </a:r>
            <a:r>
              <a:rPr lang="en-US" sz="2000" err="1"/>
              <a:t>bản</a:t>
            </a:r>
            <a:r>
              <a:rPr lang="en-US" sz="2000"/>
              <a:t> </a:t>
            </a:r>
            <a:r>
              <a:rPr lang="en-US" sz="2000" err="1"/>
              <a:t>đồ</a:t>
            </a:r>
            <a:r>
              <a:rPr lang="en-US" sz="2000"/>
              <a:t> </a:t>
            </a:r>
            <a:r>
              <a:rPr lang="en-US" sz="2000" err="1"/>
              <a:t>số</a:t>
            </a:r>
            <a:r>
              <a:rPr lang="en-US" sz="2000"/>
              <a:t> </a:t>
            </a:r>
            <a:r>
              <a:rPr lang="en-US" sz="2000" err="1"/>
              <a:t>của</a:t>
            </a:r>
            <a:r>
              <a:rPr lang="en-US" sz="2000"/>
              <a:t> </a:t>
            </a:r>
            <a:r>
              <a:rPr lang="en-US" sz="2000" err="1"/>
              <a:t>tỉnh</a:t>
            </a:r>
            <a:r>
              <a:rPr lang="en-US" sz="2000"/>
              <a:t> </a:t>
            </a:r>
            <a:r>
              <a:rPr lang="en-US" sz="2000" err="1"/>
              <a:t>Bắc</a:t>
            </a:r>
            <a:r>
              <a:rPr lang="en-US" sz="2000"/>
              <a:t> </a:t>
            </a:r>
            <a:r>
              <a:rPr lang="en-US" sz="2000" err="1"/>
              <a:t>Kạn</a:t>
            </a:r>
            <a:r>
              <a:rPr lang="en-US" sz="2000"/>
              <a:t> </a:t>
            </a:r>
            <a:r>
              <a:rPr lang="en-US" sz="2000" err="1"/>
              <a:t>năm</a:t>
            </a:r>
            <a:r>
              <a:rPr lang="en-US" sz="2000"/>
              <a:t> 2022</a:t>
            </a:r>
            <a:r>
              <a:rPr lang="en-US" sz="2000" smtClean="0"/>
              <a:t>.</a:t>
            </a:r>
          </a:p>
          <a:p>
            <a:pPr marL="284400" indent="-284400" algn="just">
              <a:spcBef>
                <a:spcPts val="500"/>
              </a:spcBef>
              <a:spcAft>
                <a:spcPts val="500"/>
              </a:spcAft>
              <a:buFont typeface="Wingdings" pitchFamily="2" charset="2"/>
              <a:buChar char="Ø"/>
            </a:pPr>
            <a:r>
              <a:rPr lang="en-US" sz="2000" err="1" smtClean="0"/>
              <a:t>Triển</a:t>
            </a:r>
            <a:r>
              <a:rPr lang="en-US" sz="2000" smtClean="0"/>
              <a:t> </a:t>
            </a:r>
            <a:r>
              <a:rPr lang="en-US" sz="2000" err="1"/>
              <a:t>khai</a:t>
            </a:r>
            <a:r>
              <a:rPr lang="en-US" sz="2000"/>
              <a:t> </a:t>
            </a:r>
            <a:r>
              <a:rPr lang="en-US" sz="2000" err="1"/>
              <a:t>Quyết</a:t>
            </a:r>
            <a:r>
              <a:rPr lang="en-US" sz="2000"/>
              <a:t> </a:t>
            </a:r>
            <a:r>
              <a:rPr lang="en-US" sz="2000" err="1"/>
              <a:t>định</a:t>
            </a:r>
            <a:r>
              <a:rPr lang="en-US" sz="2000"/>
              <a:t> </a:t>
            </a:r>
            <a:r>
              <a:rPr lang="en-US" sz="2000" err="1"/>
              <a:t>số</a:t>
            </a:r>
            <a:r>
              <a:rPr lang="en-US" sz="2000"/>
              <a:t> 37/2021/QĐ-</a:t>
            </a:r>
            <a:r>
              <a:rPr lang="en-US" sz="2000" err="1"/>
              <a:t>TTg</a:t>
            </a:r>
            <a:r>
              <a:rPr lang="en-US" sz="2000"/>
              <a:t> </a:t>
            </a:r>
            <a:r>
              <a:rPr lang="en-US" sz="2000" err="1"/>
              <a:t>của</a:t>
            </a:r>
            <a:r>
              <a:rPr lang="en-US" sz="2000"/>
              <a:t> </a:t>
            </a:r>
            <a:r>
              <a:rPr lang="en-US" sz="2000" smtClean="0"/>
              <a:t>TTCP về </a:t>
            </a:r>
            <a:r>
              <a:rPr lang="en-US" sz="2000" err="1"/>
              <a:t>mạng</a:t>
            </a:r>
            <a:r>
              <a:rPr lang="en-US" sz="2000"/>
              <a:t> </a:t>
            </a:r>
            <a:r>
              <a:rPr lang="en-US" sz="2000" err="1"/>
              <a:t>bưu</a:t>
            </a:r>
            <a:r>
              <a:rPr lang="en-US" sz="2000"/>
              <a:t> </a:t>
            </a:r>
            <a:r>
              <a:rPr lang="en-US" sz="2000" err="1"/>
              <a:t>chính</a:t>
            </a:r>
            <a:r>
              <a:rPr lang="en-US" sz="2000"/>
              <a:t> </a:t>
            </a:r>
            <a:r>
              <a:rPr lang="en-US" sz="2000" err="1"/>
              <a:t>phục</a:t>
            </a:r>
            <a:r>
              <a:rPr lang="en-US" sz="2000"/>
              <a:t> </a:t>
            </a:r>
            <a:r>
              <a:rPr lang="en-US" sz="2000" err="1"/>
              <a:t>vụ</a:t>
            </a:r>
            <a:r>
              <a:rPr lang="en-US" sz="2000"/>
              <a:t> </a:t>
            </a:r>
            <a:r>
              <a:rPr lang="en-US" sz="2000" err="1"/>
              <a:t>cơ</a:t>
            </a:r>
            <a:r>
              <a:rPr lang="en-US" sz="2000"/>
              <a:t> </a:t>
            </a:r>
            <a:r>
              <a:rPr lang="en-US" sz="2000" err="1"/>
              <a:t>quan</a:t>
            </a:r>
            <a:r>
              <a:rPr lang="en-US" sz="2000"/>
              <a:t> </a:t>
            </a:r>
            <a:r>
              <a:rPr lang="en-US" sz="2000" err="1"/>
              <a:t>Đảng</a:t>
            </a:r>
            <a:r>
              <a:rPr lang="en-US" sz="2000"/>
              <a:t>, </a:t>
            </a:r>
            <a:r>
              <a:rPr lang="en-US" sz="2000" err="1"/>
              <a:t>Nhà</a:t>
            </a:r>
            <a:r>
              <a:rPr lang="en-US" sz="2000"/>
              <a:t> </a:t>
            </a:r>
            <a:r>
              <a:rPr lang="en-US" sz="2000" err="1" smtClean="0"/>
              <a:t>nước</a:t>
            </a:r>
            <a:r>
              <a:rPr lang="en-US" sz="2000" smtClean="0"/>
              <a:t>;</a:t>
            </a:r>
            <a:r>
              <a:rPr lang="en-US" sz="2000"/>
              <a:t> </a:t>
            </a:r>
            <a:r>
              <a:rPr lang="en-US" sz="2000" err="1"/>
              <a:t>Nghị</a:t>
            </a:r>
            <a:r>
              <a:rPr lang="en-US" sz="2000"/>
              <a:t> </a:t>
            </a:r>
            <a:r>
              <a:rPr lang="en-US" sz="2000" err="1"/>
              <a:t>định</a:t>
            </a:r>
            <a:r>
              <a:rPr lang="en-US" sz="2000"/>
              <a:t> </a:t>
            </a:r>
            <a:r>
              <a:rPr lang="en-US" sz="2000" err="1"/>
              <a:t>sô</a:t>
            </a:r>
            <a:r>
              <a:rPr lang="en-US" sz="2000"/>
              <a:t>́ 25/2022/NĐ-CP </a:t>
            </a:r>
            <a:r>
              <a:rPr lang="en-US" sz="2000" err="1"/>
              <a:t>của</a:t>
            </a:r>
            <a:r>
              <a:rPr lang="en-US" sz="2000"/>
              <a:t> </a:t>
            </a:r>
            <a:r>
              <a:rPr lang="en-US" sz="2000" err="1"/>
              <a:t>Chính</a:t>
            </a:r>
            <a:r>
              <a:rPr lang="en-US" sz="2000"/>
              <a:t> </a:t>
            </a:r>
            <a:r>
              <a:rPr lang="en-US" sz="2000" err="1"/>
              <a:t>phủ</a:t>
            </a:r>
            <a:r>
              <a:rPr lang="en-US" sz="2000"/>
              <a:t> </a:t>
            </a:r>
            <a:r>
              <a:rPr lang="en-US" sz="2000" err="1"/>
              <a:t>sửa</a:t>
            </a:r>
            <a:r>
              <a:rPr lang="en-US" sz="2000"/>
              <a:t> </a:t>
            </a:r>
            <a:r>
              <a:rPr lang="en-US" sz="2000" err="1"/>
              <a:t>đổi</a:t>
            </a:r>
            <a:r>
              <a:rPr lang="en-US" sz="2000"/>
              <a:t>, </a:t>
            </a:r>
            <a:r>
              <a:rPr lang="en-US" sz="2000" err="1"/>
              <a:t>bổ</a:t>
            </a:r>
            <a:r>
              <a:rPr lang="en-US" sz="2000"/>
              <a:t> sung </a:t>
            </a:r>
            <a:r>
              <a:rPr lang="en-US" sz="2000" err="1"/>
              <a:t>Nghị</a:t>
            </a:r>
            <a:r>
              <a:rPr lang="en-US" sz="2000"/>
              <a:t> </a:t>
            </a:r>
            <a:r>
              <a:rPr lang="en-US" sz="2000" err="1"/>
              <a:t>định</a:t>
            </a:r>
            <a:r>
              <a:rPr lang="en-US" sz="2000"/>
              <a:t> </a:t>
            </a:r>
            <a:r>
              <a:rPr lang="en-US" sz="2000" err="1"/>
              <a:t>sô</a:t>
            </a:r>
            <a:r>
              <a:rPr lang="en-US" sz="2000"/>
              <a:t>́ 47/2011/NĐ-CP </a:t>
            </a:r>
            <a:r>
              <a:rPr lang="en-US" sz="2000" err="1"/>
              <a:t>quy</a:t>
            </a:r>
            <a:r>
              <a:rPr lang="en-US" sz="2000"/>
              <a:t> </a:t>
            </a:r>
            <a:r>
              <a:rPr lang="en-US" sz="2000" err="1"/>
              <a:t>định</a:t>
            </a:r>
            <a:r>
              <a:rPr lang="en-US" sz="2000"/>
              <a:t> chi </a:t>
            </a:r>
            <a:r>
              <a:rPr lang="en-US" sz="2000" err="1"/>
              <a:t>tiết</a:t>
            </a:r>
            <a:r>
              <a:rPr lang="en-US" sz="2000"/>
              <a:t> </a:t>
            </a:r>
            <a:r>
              <a:rPr lang="en-US" sz="2000" err="1"/>
              <a:t>thi</a:t>
            </a:r>
            <a:r>
              <a:rPr lang="en-US" sz="2000"/>
              <a:t> </a:t>
            </a:r>
            <a:r>
              <a:rPr lang="en-US" sz="2000" err="1"/>
              <a:t>hành</a:t>
            </a:r>
            <a:r>
              <a:rPr lang="en-US" sz="2000"/>
              <a:t> </a:t>
            </a:r>
            <a:r>
              <a:rPr lang="en-US" sz="2000" err="1"/>
              <a:t>một</a:t>
            </a:r>
            <a:r>
              <a:rPr lang="en-US" sz="2000"/>
              <a:t> </a:t>
            </a:r>
            <a:r>
              <a:rPr lang="en-US" sz="2000" err="1"/>
              <a:t>sô</a:t>
            </a:r>
            <a:r>
              <a:rPr lang="en-US" sz="2000"/>
              <a:t>́ </a:t>
            </a:r>
            <a:r>
              <a:rPr lang="en-US" sz="2000" err="1"/>
              <a:t>nội</a:t>
            </a:r>
            <a:r>
              <a:rPr lang="en-US" sz="2000"/>
              <a:t> dung </a:t>
            </a:r>
            <a:r>
              <a:rPr lang="en-US" sz="2000" err="1"/>
              <a:t>của</a:t>
            </a:r>
            <a:r>
              <a:rPr lang="en-US" sz="2000"/>
              <a:t> </a:t>
            </a:r>
            <a:r>
              <a:rPr lang="en-US" sz="2000" err="1"/>
              <a:t>Luật</a:t>
            </a:r>
            <a:r>
              <a:rPr lang="en-US" sz="2000"/>
              <a:t> </a:t>
            </a:r>
            <a:r>
              <a:rPr lang="en-US" sz="2000" err="1"/>
              <a:t>Bưu</a:t>
            </a:r>
            <a:r>
              <a:rPr lang="en-US" sz="2000"/>
              <a:t> </a:t>
            </a:r>
            <a:r>
              <a:rPr lang="en-US" sz="2000" err="1"/>
              <a:t>chính</a:t>
            </a:r>
            <a:r>
              <a:rPr lang="en-US" sz="2000"/>
              <a:t>. </a:t>
            </a:r>
            <a:endParaRPr lang="en-US" sz="2000" smtClean="0"/>
          </a:p>
          <a:p>
            <a:pPr marL="284400" indent="-284400" algn="just">
              <a:spcBef>
                <a:spcPts val="500"/>
              </a:spcBef>
              <a:spcAft>
                <a:spcPts val="500"/>
              </a:spcAft>
              <a:buFont typeface="Wingdings" pitchFamily="2" charset="2"/>
              <a:buChar char="Ø"/>
            </a:pPr>
            <a:r>
              <a:rPr lang="af-ZA" sz="2000"/>
              <a:t>Đ</a:t>
            </a:r>
            <a:r>
              <a:rPr lang="af-ZA" sz="2000" smtClean="0"/>
              <a:t>ề </a:t>
            </a:r>
            <a:r>
              <a:rPr lang="af-ZA" sz="2000"/>
              <a:t>xuất đề tài cho Chương trình phát hành tem bưu chính năm 2024. </a:t>
            </a:r>
            <a:endParaRPr lang="af-ZA" sz="2000" smtClean="0"/>
          </a:p>
          <a:p>
            <a:pPr marL="284400" indent="-284400" algn="just">
              <a:spcBef>
                <a:spcPts val="500"/>
              </a:spcBef>
              <a:spcAft>
                <a:spcPts val="500"/>
              </a:spcAft>
              <a:buFont typeface="Wingdings" pitchFamily="2" charset="2"/>
              <a:buChar char="Ø"/>
            </a:pPr>
            <a:r>
              <a:rPr lang="en-US" sz="2000" err="1" smtClean="0"/>
              <a:t>Thực</a:t>
            </a:r>
            <a:r>
              <a:rPr lang="en-US" sz="2000" smtClean="0"/>
              <a:t> </a:t>
            </a:r>
            <a:r>
              <a:rPr lang="en-US" sz="2000" err="1"/>
              <a:t>hiện</a:t>
            </a:r>
            <a:r>
              <a:rPr lang="en-US" sz="2000"/>
              <a:t> </a:t>
            </a:r>
            <a:r>
              <a:rPr lang="en-US" sz="2000" err="1"/>
              <a:t>cuộc</a:t>
            </a:r>
            <a:r>
              <a:rPr lang="en-US" sz="2000"/>
              <a:t> </a:t>
            </a:r>
            <a:r>
              <a:rPr lang="en-US" sz="2000" err="1"/>
              <a:t>điều</a:t>
            </a:r>
            <a:r>
              <a:rPr lang="en-US" sz="2000"/>
              <a:t> </a:t>
            </a:r>
            <a:r>
              <a:rPr lang="en-US" sz="2000" err="1"/>
              <a:t>tra</a:t>
            </a:r>
            <a:r>
              <a:rPr lang="en-US" sz="2000"/>
              <a:t> </a:t>
            </a:r>
            <a:r>
              <a:rPr lang="en-US" sz="2000" err="1"/>
              <a:t>sản</a:t>
            </a:r>
            <a:r>
              <a:rPr lang="en-US" sz="2000"/>
              <a:t> </a:t>
            </a:r>
            <a:r>
              <a:rPr lang="en-US" sz="2000" err="1"/>
              <a:t>lượng</a:t>
            </a:r>
            <a:r>
              <a:rPr lang="en-US" sz="2000"/>
              <a:t> </a:t>
            </a:r>
            <a:r>
              <a:rPr lang="en-US" sz="2000" err="1"/>
              <a:t>và</a:t>
            </a:r>
            <a:r>
              <a:rPr lang="en-US" sz="2000"/>
              <a:t> </a:t>
            </a:r>
            <a:r>
              <a:rPr lang="en-US" sz="2000" err="1"/>
              <a:t>giá</a:t>
            </a:r>
            <a:r>
              <a:rPr lang="en-US" sz="2000"/>
              <a:t> </a:t>
            </a:r>
            <a:r>
              <a:rPr lang="en-US" sz="2000" err="1"/>
              <a:t>cước</a:t>
            </a:r>
            <a:r>
              <a:rPr lang="en-US" sz="2000"/>
              <a:t> </a:t>
            </a:r>
            <a:r>
              <a:rPr lang="en-US" sz="2000" err="1"/>
              <a:t>bình</a:t>
            </a:r>
            <a:r>
              <a:rPr lang="en-US" sz="2000"/>
              <a:t> </a:t>
            </a:r>
            <a:r>
              <a:rPr lang="en-US" sz="2000" err="1"/>
              <a:t>quân</a:t>
            </a:r>
            <a:r>
              <a:rPr lang="en-US" sz="2000"/>
              <a:t> </a:t>
            </a:r>
            <a:r>
              <a:rPr lang="en-US" sz="2000" err="1"/>
              <a:t>đối</a:t>
            </a:r>
            <a:r>
              <a:rPr lang="en-US" sz="2000"/>
              <a:t> </a:t>
            </a:r>
            <a:r>
              <a:rPr lang="en-US" sz="2000" err="1"/>
              <a:t>với</a:t>
            </a:r>
            <a:r>
              <a:rPr lang="en-US" sz="2000"/>
              <a:t> </a:t>
            </a:r>
            <a:r>
              <a:rPr lang="en-US" sz="2000" err="1"/>
              <a:t>dịch</a:t>
            </a:r>
            <a:r>
              <a:rPr lang="en-US" sz="2000"/>
              <a:t> </a:t>
            </a:r>
            <a:r>
              <a:rPr lang="en-US" sz="2000" err="1"/>
              <a:t>vụ</a:t>
            </a:r>
            <a:r>
              <a:rPr lang="en-US" sz="2000"/>
              <a:t> </a:t>
            </a:r>
            <a:r>
              <a:rPr lang="en-US" sz="2000" err="1"/>
              <a:t>bưu</a:t>
            </a:r>
            <a:r>
              <a:rPr lang="en-US" sz="2000"/>
              <a:t> </a:t>
            </a:r>
            <a:r>
              <a:rPr lang="en-US" sz="2000" err="1"/>
              <a:t>chính</a:t>
            </a:r>
            <a:r>
              <a:rPr lang="en-US" sz="2000"/>
              <a:t> </a:t>
            </a:r>
            <a:r>
              <a:rPr lang="en-US" sz="2000" err="1"/>
              <a:t>công</a:t>
            </a:r>
            <a:r>
              <a:rPr lang="en-US" sz="2000"/>
              <a:t> </a:t>
            </a:r>
            <a:r>
              <a:rPr lang="en-US" sz="2000" err="1"/>
              <a:t>ích</a:t>
            </a:r>
            <a:r>
              <a:rPr lang="en-US" sz="2000"/>
              <a:t> </a:t>
            </a:r>
            <a:r>
              <a:rPr lang="en-US" sz="2000" err="1"/>
              <a:t>và</a:t>
            </a:r>
            <a:r>
              <a:rPr lang="en-US" sz="2000"/>
              <a:t> </a:t>
            </a:r>
            <a:r>
              <a:rPr lang="en-US" sz="2000" err="1"/>
              <a:t>dịch</a:t>
            </a:r>
            <a:r>
              <a:rPr lang="en-US" sz="2000"/>
              <a:t> </a:t>
            </a:r>
            <a:r>
              <a:rPr lang="en-US" sz="2000" err="1"/>
              <a:t>vụ</a:t>
            </a:r>
            <a:r>
              <a:rPr lang="en-US" sz="2000"/>
              <a:t> </a:t>
            </a:r>
            <a:r>
              <a:rPr lang="en-US" sz="2000" err="1"/>
              <a:t>công</a:t>
            </a:r>
            <a:r>
              <a:rPr lang="en-US" sz="2000"/>
              <a:t> </a:t>
            </a:r>
            <a:r>
              <a:rPr lang="en-US" sz="2000" err="1"/>
              <a:t>ích</a:t>
            </a:r>
            <a:r>
              <a:rPr lang="en-US" sz="2000"/>
              <a:t> </a:t>
            </a:r>
            <a:r>
              <a:rPr lang="en-US" sz="2000" err="1"/>
              <a:t>trong</a:t>
            </a:r>
            <a:r>
              <a:rPr lang="en-US" sz="2000"/>
              <a:t> </a:t>
            </a:r>
            <a:r>
              <a:rPr lang="en-US" sz="2000" err="1"/>
              <a:t>hoạt</a:t>
            </a:r>
            <a:r>
              <a:rPr lang="en-US" sz="2000"/>
              <a:t> </a:t>
            </a:r>
            <a:r>
              <a:rPr lang="en-US" sz="2000" err="1"/>
              <a:t>động</a:t>
            </a:r>
            <a:r>
              <a:rPr lang="en-US" sz="2000"/>
              <a:t> </a:t>
            </a:r>
            <a:r>
              <a:rPr lang="en-US" sz="2000" err="1"/>
              <a:t>phát</a:t>
            </a:r>
            <a:r>
              <a:rPr lang="en-US" sz="2000"/>
              <a:t> </a:t>
            </a:r>
            <a:r>
              <a:rPr lang="en-US" sz="2000" err="1"/>
              <a:t>hành</a:t>
            </a:r>
            <a:r>
              <a:rPr lang="en-US" sz="2000"/>
              <a:t> </a:t>
            </a:r>
            <a:r>
              <a:rPr lang="en-US" sz="2000" err="1"/>
              <a:t>báo</a:t>
            </a:r>
            <a:r>
              <a:rPr lang="en-US" sz="2000"/>
              <a:t> </a:t>
            </a:r>
            <a:r>
              <a:rPr lang="en-US" sz="2000" err="1"/>
              <a:t>chí</a:t>
            </a:r>
            <a:r>
              <a:rPr lang="en-US" sz="2000"/>
              <a:t> </a:t>
            </a:r>
            <a:r>
              <a:rPr lang="en-US" sz="2000" err="1"/>
              <a:t>năm</a:t>
            </a:r>
            <a:r>
              <a:rPr lang="en-US" sz="2000"/>
              <a:t> </a:t>
            </a:r>
            <a:r>
              <a:rPr lang="en-US" sz="2000" smtClean="0"/>
              <a:t>2022.</a:t>
            </a:r>
          </a:p>
          <a:p>
            <a:pPr marL="284400" indent="-284400" algn="just">
              <a:spcBef>
                <a:spcPts val="500"/>
              </a:spcBef>
              <a:spcAft>
                <a:spcPts val="500"/>
              </a:spcAft>
              <a:buFont typeface="Wingdings" pitchFamily="2" charset="2"/>
              <a:buChar char="Ø"/>
            </a:pPr>
            <a:r>
              <a:rPr lang="af-ZA" sz="2000" smtClean="0"/>
              <a:t>Tiến </a:t>
            </a:r>
            <a:r>
              <a:rPr lang="af-ZA" sz="2000"/>
              <a:t>hành 01 cuộc thanh tra việc chấp hành pháp luật trong hoạt động bưu chính, </a:t>
            </a:r>
            <a:r>
              <a:rPr lang="af-ZA" sz="2000"/>
              <a:t>chuyển </a:t>
            </a:r>
            <a:r>
              <a:rPr lang="af-ZA" sz="2000" smtClean="0"/>
              <a:t>phát.         Kết </a:t>
            </a:r>
            <a:r>
              <a:rPr lang="af-ZA" sz="2000"/>
              <a:t>quả: K</a:t>
            </a:r>
            <a:r>
              <a:rPr lang="en-US" sz="2000"/>
              <a:t>hông phát sinh việc</a:t>
            </a:r>
            <a:r>
              <a:rPr lang="vi-VN" sz="2000"/>
              <a:t> xử lý vi phạm hành </a:t>
            </a:r>
            <a:r>
              <a:rPr lang="vi-VN" sz="2000"/>
              <a:t>chính</a:t>
            </a:r>
            <a:r>
              <a:rPr lang="vi-VN" sz="2000" smtClean="0"/>
              <a:t>.</a:t>
            </a:r>
            <a:endParaRPr lang="vi-VN" sz="2000"/>
          </a:p>
        </p:txBody>
      </p:sp>
      <p:pic>
        <p:nvPicPr>
          <p:cNvPr id="18" name="Graphic 17" descr="Badge Tick1">
            <a:extLst>
              <a:ext uri="{FF2B5EF4-FFF2-40B4-BE49-F238E27FC236}">
                <a16:creationId xmlns:a16="http://schemas.microsoft.com/office/drawing/2014/main" xmlns="" id="{F00E1F87-B0F3-454E-9434-80985E6A374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37973" y="865343"/>
            <a:ext cx="585800" cy="585800"/>
          </a:xfrm>
          <a:prstGeom prst="rect">
            <a:avLst/>
          </a:prstGeom>
        </p:spPr>
      </p:pic>
    </p:spTree>
    <p:extLst>
      <p:ext uri="{BB962C8B-B14F-4D97-AF65-F5344CB8AC3E}">
        <p14:creationId xmlns:p14="http://schemas.microsoft.com/office/powerpoint/2010/main" val="104962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1023773" y="443742"/>
            <a:ext cx="5472000" cy="432000"/>
          </a:xfrm>
        </p:spPr>
        <p:txBody>
          <a:bodyPr/>
          <a:lstStyle/>
          <a:p>
            <a:r>
              <a:rPr lang="en-US" sz="4000" b="1">
                <a:latin typeface="Arial" panose="020B0604020202020204" pitchFamily="34" charset="0"/>
                <a:cs typeface="Arial" panose="020B0604020202020204" pitchFamily="34" charset="0"/>
              </a:rPr>
              <a:t>B</a:t>
            </a:r>
            <a:r>
              <a:rPr lang="vi-VN" sz="4000" b="1">
                <a:latin typeface="Arial" panose="020B0604020202020204" pitchFamily="34" charset="0"/>
                <a:cs typeface="Arial" panose="020B0604020202020204" pitchFamily="34" charset="0"/>
              </a:rPr>
              <a:t>Ư</a:t>
            </a:r>
            <a:r>
              <a:rPr lang="en-US" sz="4000" b="1">
                <a:latin typeface="Arial" panose="020B0604020202020204" pitchFamily="34" charset="0"/>
                <a:cs typeface="Arial" panose="020B0604020202020204" pitchFamily="34" charset="0"/>
              </a:rPr>
              <a:t>U CHÍNH</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68112" y="6318213"/>
            <a:ext cx="464344" cy="400188"/>
          </a:xfrm>
        </p:spPr>
        <p:txBody>
          <a:bodyPr/>
          <a:lstStyle/>
          <a:p>
            <a:fld id="{19B51A1E-902D-48AF-9020-955120F399B6}" type="slidenum">
              <a:rPr lang="en-US" smtClean="0"/>
              <a:pPr/>
              <a:t>5</a:t>
            </a:fld>
            <a:endParaRPr lang="en-US"/>
          </a:p>
        </p:txBody>
      </p:sp>
      <p:pic>
        <p:nvPicPr>
          <p:cNvPr id="11" name="Picture 10">
            <a:extLst>
              <a:ext uri="{FF2B5EF4-FFF2-40B4-BE49-F238E27FC236}">
                <a16:creationId xmlns:a16="http://schemas.microsoft.com/office/drawing/2014/main" xmlns="" id="{27D4F50E-4DCD-4C96-AD23-BF27390539D5}"/>
              </a:ext>
            </a:extLst>
          </p:cNvPr>
          <p:cNvPicPr>
            <a:picLocks noChangeAspect="1"/>
          </p:cNvPicPr>
          <p:nvPr/>
        </p:nvPicPr>
        <p:blipFill>
          <a:blip r:embed="rId2"/>
          <a:stretch>
            <a:fillRect/>
          </a:stretch>
        </p:blipFill>
        <p:spPr>
          <a:xfrm>
            <a:off x="432000" y="289849"/>
            <a:ext cx="553673" cy="548816"/>
          </a:xfrm>
          <a:prstGeom prst="rect">
            <a:avLst/>
          </a:prstGeom>
        </p:spPr>
      </p:pic>
      <p:sp>
        <p:nvSpPr>
          <p:cNvPr id="10" name="TextBox 9">
            <a:extLst>
              <a:ext uri="{FF2B5EF4-FFF2-40B4-BE49-F238E27FC236}">
                <a16:creationId xmlns:a16="http://schemas.microsoft.com/office/drawing/2014/main" xmlns="" id="{C41742A5-76A9-4E3D-8CCE-24BC7AE02F17}"/>
              </a:ext>
            </a:extLst>
          </p:cNvPr>
          <p:cNvSpPr txBox="1"/>
          <p:nvPr/>
        </p:nvSpPr>
        <p:spPr>
          <a:xfrm>
            <a:off x="990582" y="1122284"/>
            <a:ext cx="2751074" cy="461665"/>
          </a:xfrm>
          <a:prstGeom prst="rect">
            <a:avLst/>
          </a:prstGeom>
          <a:noFill/>
        </p:spPr>
        <p:txBody>
          <a:bodyPr wrap="none" rtlCol="0">
            <a:spAutoFit/>
          </a:bodyPr>
          <a:lstStyle/>
          <a:p>
            <a:r>
              <a:rPr lang="en-US" sz="2400" b="1">
                <a:solidFill>
                  <a:schemeClr val="accent1">
                    <a:lumMod val="50000"/>
                  </a:schemeClr>
                </a:solidFill>
              </a:rPr>
              <a:t>KHÓ </a:t>
            </a:r>
            <a:r>
              <a:rPr lang="en-US" sz="2400" b="1" smtClean="0">
                <a:solidFill>
                  <a:schemeClr val="accent1">
                    <a:lumMod val="50000"/>
                  </a:schemeClr>
                </a:solidFill>
              </a:rPr>
              <a:t>KHĂN, HẠN CHẾ</a:t>
            </a:r>
            <a:endParaRPr lang="en-US" sz="2400" b="1">
              <a:solidFill>
                <a:schemeClr val="accent1">
                  <a:lumMod val="50000"/>
                </a:schemeClr>
              </a:solidFill>
            </a:endParaRPr>
          </a:p>
        </p:txBody>
      </p:sp>
      <p:sp>
        <p:nvSpPr>
          <p:cNvPr id="12" name="TextBox 11">
            <a:extLst>
              <a:ext uri="{FF2B5EF4-FFF2-40B4-BE49-F238E27FC236}">
                <a16:creationId xmlns:a16="http://schemas.microsoft.com/office/drawing/2014/main" xmlns="" id="{7F6E47E3-5585-4348-BAF8-D8B4544E1745}"/>
              </a:ext>
            </a:extLst>
          </p:cNvPr>
          <p:cNvSpPr txBox="1"/>
          <p:nvPr/>
        </p:nvSpPr>
        <p:spPr>
          <a:xfrm>
            <a:off x="990582" y="2650504"/>
            <a:ext cx="5663730" cy="461665"/>
          </a:xfrm>
          <a:prstGeom prst="rect">
            <a:avLst/>
          </a:prstGeom>
          <a:noFill/>
        </p:spPr>
        <p:txBody>
          <a:bodyPr wrap="none" rtlCol="0">
            <a:spAutoFit/>
          </a:bodyPr>
          <a:lstStyle/>
          <a:p>
            <a:r>
              <a:rPr lang="en-US" sz="2400" b="1">
                <a:solidFill>
                  <a:schemeClr val="accent1">
                    <a:lumMod val="50000"/>
                  </a:schemeClr>
                </a:solidFill>
              </a:rPr>
              <a:t>NHIỆM VỤ TRỌNG TÂM  6 THÁNG CUỐI NĂM</a:t>
            </a:r>
            <a:endParaRPr lang="en-US" sz="2400" b="1">
              <a:solidFill>
                <a:schemeClr val="accent1">
                  <a:lumMod val="50000"/>
                </a:schemeClr>
              </a:solidFill>
            </a:endParaRPr>
          </a:p>
        </p:txBody>
      </p:sp>
      <p:pic>
        <p:nvPicPr>
          <p:cNvPr id="20" name="Graphic 19" descr="Badge Unfollow">
            <a:extLst>
              <a:ext uri="{FF2B5EF4-FFF2-40B4-BE49-F238E27FC236}">
                <a16:creationId xmlns:a16="http://schemas.microsoft.com/office/drawing/2014/main" xmlns="" id="{3341B3B1-5ED2-4FE0-B6E6-D13CDF167E1D}"/>
              </a:ext>
            </a:extLst>
          </p:cNvPr>
          <p:cNvPicPr>
            <a:picLocks noChangeAspect="1"/>
          </p:cNvPicPr>
          <p:nvPr/>
        </p:nvPicPr>
        <p:blipFill>
          <a:blip r:embed="rId3">
            <a:extLst>
              <a:ext uri="{96DAC541-7B7A-43D3-8B79-37D633B846F1}">
                <asvg:svgBlip xmlns:asvg="http://schemas.microsoft.com/office/drawing/2016/SVG/main" xmlns="" r:embed="rId6"/>
              </a:ext>
            </a:extLst>
          </a:blip>
          <a:stretch>
            <a:fillRect/>
          </a:stretch>
        </p:blipFill>
        <p:spPr>
          <a:xfrm>
            <a:off x="354650" y="1054201"/>
            <a:ext cx="597832" cy="597832"/>
          </a:xfrm>
          <a:prstGeom prst="rect">
            <a:avLst/>
          </a:prstGeom>
        </p:spPr>
      </p:pic>
      <p:pic>
        <p:nvPicPr>
          <p:cNvPr id="23" name="Graphic 22" descr="Bullseye">
            <a:extLst>
              <a:ext uri="{FF2B5EF4-FFF2-40B4-BE49-F238E27FC236}">
                <a16:creationId xmlns:a16="http://schemas.microsoft.com/office/drawing/2014/main" xmlns="" id="{A74078F6-31C9-4028-AC8A-125CF8803ED0}"/>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398809" y="2580527"/>
            <a:ext cx="601621" cy="601621"/>
          </a:xfrm>
          <a:prstGeom prst="rect">
            <a:avLst/>
          </a:prstGeom>
        </p:spPr>
      </p:pic>
      <p:sp>
        <p:nvSpPr>
          <p:cNvPr id="13" name="TextBox 12">
            <a:extLst>
              <a:ext uri="{FF2B5EF4-FFF2-40B4-BE49-F238E27FC236}">
                <a16:creationId xmlns:a16="http://schemas.microsoft.com/office/drawing/2014/main" xmlns="" id="{1C8A78D7-30B9-4642-9A92-569FAF49EAC0}"/>
              </a:ext>
            </a:extLst>
          </p:cNvPr>
          <p:cNvSpPr txBox="1"/>
          <p:nvPr/>
        </p:nvSpPr>
        <p:spPr>
          <a:xfrm>
            <a:off x="496319" y="1742186"/>
            <a:ext cx="11122333" cy="707886"/>
          </a:xfrm>
          <a:prstGeom prst="rect">
            <a:avLst/>
          </a:prstGeom>
          <a:noFill/>
        </p:spPr>
        <p:txBody>
          <a:bodyPr wrap="square" rtlCol="0">
            <a:spAutoFit/>
          </a:bodyPr>
          <a:lstStyle/>
          <a:p>
            <a:pPr marL="284400" indent="-284400" algn="just">
              <a:spcBef>
                <a:spcPts val="600"/>
              </a:spcBef>
              <a:spcAft>
                <a:spcPts val="600"/>
              </a:spcAft>
              <a:buFont typeface="Wingdings" pitchFamily="2" charset="2"/>
              <a:buChar char="Ø"/>
            </a:pPr>
            <a:r>
              <a:rPr lang="pt-BR" sz="2000" smtClean="0"/>
              <a:t>Hoạt </a:t>
            </a:r>
            <a:r>
              <a:rPr lang="pt-BR" sz="2000"/>
              <a:t>động Bưu chính còn tiềm ẩn nhiều</a:t>
            </a:r>
            <a:r>
              <a:rPr lang="nb-NO" sz="2000"/>
              <a:t> nguy cơ mất an toàn, an ninh bưu gửi, nhất là đối với các doanh nghiệp ngoài khu vực nhà nước cung cấp dịch vụ chuyển phát. </a:t>
            </a:r>
            <a:endParaRPr lang="nb-NO" sz="2000" smtClean="0"/>
          </a:p>
        </p:txBody>
      </p:sp>
      <p:sp>
        <p:nvSpPr>
          <p:cNvPr id="14" name="TextBox 13">
            <a:extLst>
              <a:ext uri="{FF2B5EF4-FFF2-40B4-BE49-F238E27FC236}">
                <a16:creationId xmlns:a16="http://schemas.microsoft.com/office/drawing/2014/main" xmlns="" id="{1C8A78D7-30B9-4642-9A92-569FAF49EAC0}"/>
              </a:ext>
            </a:extLst>
          </p:cNvPr>
          <p:cNvSpPr txBox="1"/>
          <p:nvPr/>
        </p:nvSpPr>
        <p:spPr>
          <a:xfrm>
            <a:off x="496318" y="3172106"/>
            <a:ext cx="11122333" cy="1477328"/>
          </a:xfrm>
          <a:prstGeom prst="rect">
            <a:avLst/>
          </a:prstGeom>
          <a:noFill/>
        </p:spPr>
        <p:txBody>
          <a:bodyPr wrap="square" rtlCol="0">
            <a:spAutoFit/>
          </a:bodyPr>
          <a:lstStyle/>
          <a:p>
            <a:pPr marL="284400" indent="-284400" algn="just">
              <a:spcBef>
                <a:spcPts val="600"/>
              </a:spcBef>
              <a:spcAft>
                <a:spcPts val="600"/>
              </a:spcAft>
              <a:buFont typeface="Wingdings" pitchFamily="2" charset="2"/>
              <a:buChar char="Ø"/>
            </a:pPr>
            <a:r>
              <a:rPr lang="da-DK" sz="2000"/>
              <a:t>Kiểm tra việc cung cấp dịch vụ bưu chính KT1, triển khai thực hiện chỉ tiêu "100% xã có điểm phục vụ bưu chính có người phục vụ", công tác luân chuyển sách, báo giữa Thư viện tỉnh, huyện và các điểm Bưu điện -Văn hoá xã trên địa bàn tỉnh. </a:t>
            </a:r>
            <a:endParaRPr lang="da-DK" sz="2000" smtClean="0"/>
          </a:p>
          <a:p>
            <a:pPr marL="284400" indent="-284400" algn="just">
              <a:spcBef>
                <a:spcPts val="600"/>
              </a:spcBef>
              <a:spcAft>
                <a:spcPts val="600"/>
              </a:spcAft>
              <a:buFont typeface="Wingdings" pitchFamily="2" charset="2"/>
              <a:buChar char="Ø"/>
            </a:pPr>
            <a:r>
              <a:rPr lang="da-DK" sz="2000" smtClean="0"/>
              <a:t>Tổ </a:t>
            </a:r>
            <a:r>
              <a:rPr lang="da-DK" sz="2000"/>
              <a:t>chức phát động cuộc thi Viết thư </a:t>
            </a:r>
            <a:r>
              <a:rPr lang="da-DK" sz="2000" smtClean="0"/>
              <a:t>quốc </a:t>
            </a:r>
            <a:r>
              <a:rPr lang="da-DK" sz="2000"/>
              <a:t>tế UPU lần thứ 52 (năm 2023).</a:t>
            </a:r>
            <a:endParaRPr lang="nb-NO" sz="2000" smtClean="0"/>
          </a:p>
        </p:txBody>
      </p:sp>
    </p:spTree>
    <p:extLst>
      <p:ext uri="{BB962C8B-B14F-4D97-AF65-F5344CB8AC3E}">
        <p14:creationId xmlns:p14="http://schemas.microsoft.com/office/powerpoint/2010/main" val="4127145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985673" y="230903"/>
            <a:ext cx="5472000" cy="432000"/>
          </a:xfrm>
        </p:spPr>
        <p:txBody>
          <a:bodyPr/>
          <a:lstStyle/>
          <a:p>
            <a:r>
              <a:rPr lang="en-US" sz="4000" b="1">
                <a:latin typeface="Arial" panose="020B0604020202020204" pitchFamily="34" charset="0"/>
                <a:cs typeface="Arial" panose="020B0604020202020204" pitchFamily="34" charset="0"/>
              </a:rPr>
              <a:t>VIỄN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6</a:t>
            </a:fld>
            <a:endParaRPr lang="en-US"/>
          </a:p>
        </p:txBody>
      </p:sp>
      <p:pic>
        <p:nvPicPr>
          <p:cNvPr id="39" name="Graphic 38" descr="Satellite dish">
            <a:extLst>
              <a:ext uri="{FF2B5EF4-FFF2-40B4-BE49-F238E27FC236}">
                <a16:creationId xmlns:a16="http://schemas.microsoft.com/office/drawing/2014/main" xmlns="" id="{29D6C761-125C-4563-A941-C9CA92416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2576" y="166508"/>
            <a:ext cx="633097" cy="633097"/>
          </a:xfrm>
          <a:prstGeom prst="rect">
            <a:avLst/>
          </a:prstGeom>
        </p:spPr>
      </p:pic>
      <p:sp>
        <p:nvSpPr>
          <p:cNvPr id="4" name="TextBox 3">
            <a:extLst>
              <a:ext uri="{FF2B5EF4-FFF2-40B4-BE49-F238E27FC236}">
                <a16:creationId xmlns:a16="http://schemas.microsoft.com/office/drawing/2014/main" xmlns="" id="{C6101AA2-F452-48B8-BE41-06C5814DEB7C}"/>
              </a:ext>
            </a:extLst>
          </p:cNvPr>
          <p:cNvSpPr txBox="1"/>
          <p:nvPr/>
        </p:nvSpPr>
        <p:spPr>
          <a:xfrm>
            <a:off x="937309" y="800581"/>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10" name="Graphic 9" descr="Bar graph with upward trend">
            <a:extLst>
              <a:ext uri="{FF2B5EF4-FFF2-40B4-BE49-F238E27FC236}">
                <a16:creationId xmlns:a16="http://schemas.microsoft.com/office/drawing/2014/main" xmlns="" id="{9454CF1C-2087-46A7-B39E-27E698645737}"/>
              </a:ext>
            </a:extLst>
          </p:cNvPr>
          <p:cNvPicPr>
            <a:picLocks noChangeAspect="1"/>
          </p:cNvPicPr>
          <p:nvPr/>
        </p:nvPicPr>
        <p:blipFill>
          <a:blip r:embed="rId4">
            <a:extLst>
              <a:ext uri="{96DAC541-7B7A-43D3-8B79-37D633B846F1}">
                <asvg:svgBlip xmlns:asvg="http://schemas.microsoft.com/office/drawing/2016/SVG/main" xmlns="" r:embed="rId7"/>
              </a:ext>
            </a:extLst>
          </a:blip>
          <a:stretch>
            <a:fillRect/>
          </a:stretch>
        </p:blipFill>
        <p:spPr>
          <a:xfrm>
            <a:off x="400939" y="794550"/>
            <a:ext cx="536370" cy="536370"/>
          </a:xfrm>
          <a:prstGeom prst="rect">
            <a:avLst/>
          </a:prstGeom>
        </p:spPr>
      </p:pic>
      <p:sp>
        <p:nvSpPr>
          <p:cNvPr id="11" name="TextBox 10">
            <a:extLst>
              <a:ext uri="{FF2B5EF4-FFF2-40B4-BE49-F238E27FC236}">
                <a16:creationId xmlns:a16="http://schemas.microsoft.com/office/drawing/2014/main" xmlns="" id="{394A3589-E294-4A81-8904-B1787055B790}"/>
              </a:ext>
            </a:extLst>
          </p:cNvPr>
          <p:cNvSpPr txBox="1"/>
          <p:nvPr/>
        </p:nvSpPr>
        <p:spPr>
          <a:xfrm>
            <a:off x="516996" y="1343226"/>
            <a:ext cx="11051116" cy="5350183"/>
          </a:xfrm>
          <a:prstGeom prst="rect">
            <a:avLst/>
          </a:prstGeom>
          <a:noFill/>
        </p:spPr>
        <p:txBody>
          <a:bodyPr wrap="square" rtlCol="0">
            <a:spAutoFit/>
          </a:bodyPr>
          <a:lstStyle/>
          <a:p>
            <a:pPr marL="342900" indent="-342900" algn="just" fontAlgn="base">
              <a:spcBef>
                <a:spcPts val="600"/>
              </a:spcBef>
              <a:spcAft>
                <a:spcPts val="600"/>
              </a:spcAft>
              <a:buFont typeface="Wingdings" pitchFamily="2" charset="2"/>
              <a:buChar char="Ø"/>
            </a:pPr>
            <a:r>
              <a:rPr lang="en-US" sz="2000" err="1"/>
              <a:t>Trên</a:t>
            </a:r>
            <a:r>
              <a:rPr lang="en-US" sz="2000"/>
              <a:t> </a:t>
            </a:r>
            <a:r>
              <a:rPr lang="en-US" sz="2000" err="1"/>
              <a:t>địa</a:t>
            </a:r>
            <a:r>
              <a:rPr lang="en-US" sz="2000"/>
              <a:t> </a:t>
            </a:r>
            <a:r>
              <a:rPr lang="en-US" sz="2000" err="1"/>
              <a:t>bàn</a:t>
            </a:r>
            <a:r>
              <a:rPr lang="en-US" sz="2000"/>
              <a:t> </a:t>
            </a:r>
            <a:r>
              <a:rPr lang="en-US" sz="2000" err="1"/>
              <a:t>tỉnh</a:t>
            </a:r>
            <a:r>
              <a:rPr lang="en-US" sz="2000"/>
              <a:t> </a:t>
            </a:r>
            <a:r>
              <a:rPr lang="en-US" sz="2000" smtClean="0"/>
              <a:t>có </a:t>
            </a:r>
            <a:r>
              <a:rPr lang="en-US" sz="2000" b="1" smtClean="0"/>
              <a:t>03</a:t>
            </a:r>
            <a:r>
              <a:rPr lang="en-US" sz="2000" smtClean="0"/>
              <a:t> </a:t>
            </a:r>
            <a:r>
              <a:rPr lang="af-ZA" sz="2000"/>
              <a:t>doanh nghiệp cung cấp dịch vụ </a:t>
            </a:r>
            <a:r>
              <a:rPr lang="af-ZA" sz="2000" smtClean="0"/>
              <a:t>viễn thông.</a:t>
            </a:r>
          </a:p>
          <a:p>
            <a:pPr marL="342900" indent="-342900" algn="just" fontAlgn="base">
              <a:spcBef>
                <a:spcPts val="600"/>
              </a:spcBef>
              <a:spcAft>
                <a:spcPts val="600"/>
              </a:spcAft>
              <a:buFont typeface="Wingdings" pitchFamily="2" charset="2"/>
              <a:buChar char="Ø"/>
            </a:pPr>
            <a:r>
              <a:rPr lang="en-US" sz="2000" err="1" smtClean="0"/>
              <a:t>Hệ</a:t>
            </a:r>
            <a:r>
              <a:rPr lang="en-US" sz="2000" smtClean="0"/>
              <a:t> </a:t>
            </a:r>
            <a:r>
              <a:rPr lang="en-US" sz="2000" err="1" smtClean="0"/>
              <a:t>thống</a:t>
            </a:r>
            <a:r>
              <a:rPr lang="en-US" sz="2000" smtClean="0"/>
              <a:t> </a:t>
            </a:r>
            <a:r>
              <a:rPr lang="en-US" sz="2000" err="1" smtClean="0"/>
              <a:t>thông</a:t>
            </a:r>
            <a:r>
              <a:rPr lang="en-US" sz="2000" smtClean="0"/>
              <a:t> tin </a:t>
            </a:r>
            <a:r>
              <a:rPr lang="en-US" sz="2000" err="1" smtClean="0"/>
              <a:t>liên</a:t>
            </a:r>
            <a:r>
              <a:rPr lang="en-US" sz="2000" smtClean="0"/>
              <a:t> </a:t>
            </a:r>
            <a:r>
              <a:rPr lang="en-US" sz="2000" err="1" smtClean="0"/>
              <a:t>lạc</a:t>
            </a:r>
            <a:r>
              <a:rPr lang="en-US" sz="2000" smtClean="0"/>
              <a:t> </a:t>
            </a:r>
            <a:r>
              <a:rPr lang="en-US" sz="2000" err="1" smtClean="0"/>
              <a:t>đảm</a:t>
            </a:r>
            <a:r>
              <a:rPr lang="en-US" sz="2000" smtClean="0"/>
              <a:t> </a:t>
            </a:r>
            <a:r>
              <a:rPr lang="en-US" sz="2000" err="1"/>
              <a:t>bảo</a:t>
            </a:r>
            <a:r>
              <a:rPr lang="en-US" sz="2000"/>
              <a:t> </a:t>
            </a:r>
            <a:r>
              <a:rPr lang="en-US" sz="2000" err="1"/>
              <a:t>thông</a:t>
            </a:r>
            <a:r>
              <a:rPr lang="en-US" sz="2000"/>
              <a:t> </a:t>
            </a:r>
            <a:r>
              <a:rPr lang="en-US" sz="2000" err="1"/>
              <a:t>suốt</a:t>
            </a:r>
            <a:r>
              <a:rPr lang="en-US" sz="2000"/>
              <a:t>, an </a:t>
            </a:r>
            <a:r>
              <a:rPr lang="en-US" sz="2000" err="1"/>
              <a:t>toàn</a:t>
            </a:r>
            <a:r>
              <a:rPr lang="en-US" sz="2000"/>
              <a:t> </a:t>
            </a:r>
            <a:r>
              <a:rPr lang="en-US" sz="2000" err="1"/>
              <a:t>phục</a:t>
            </a:r>
            <a:r>
              <a:rPr lang="en-US" sz="2000"/>
              <a:t> </a:t>
            </a:r>
            <a:r>
              <a:rPr lang="en-US" sz="2000" err="1"/>
              <a:t>vụ</a:t>
            </a:r>
            <a:r>
              <a:rPr lang="en-US" sz="2000"/>
              <a:t> </a:t>
            </a:r>
            <a:r>
              <a:rPr lang="en-US" sz="2000" err="1"/>
              <a:t>các</a:t>
            </a:r>
            <a:r>
              <a:rPr lang="en-US" sz="2000"/>
              <a:t> </a:t>
            </a:r>
            <a:r>
              <a:rPr lang="en-US" sz="2000" err="1"/>
              <a:t>cơ</a:t>
            </a:r>
            <a:r>
              <a:rPr lang="en-US" sz="2000"/>
              <a:t> </a:t>
            </a:r>
            <a:r>
              <a:rPr lang="en-US" sz="2000" err="1"/>
              <a:t>quan</a:t>
            </a:r>
            <a:r>
              <a:rPr lang="en-US" sz="2000"/>
              <a:t> </a:t>
            </a:r>
            <a:r>
              <a:rPr lang="en-US" sz="2000" err="1"/>
              <a:t>Đảng</a:t>
            </a:r>
            <a:r>
              <a:rPr lang="en-US" sz="2000"/>
              <a:t>, </a:t>
            </a:r>
            <a:r>
              <a:rPr lang="en-US" sz="2000" err="1"/>
              <a:t>Nhà</a:t>
            </a:r>
            <a:r>
              <a:rPr lang="en-US" sz="2000"/>
              <a:t> </a:t>
            </a:r>
            <a:r>
              <a:rPr lang="en-US" sz="2000" err="1"/>
              <a:t>nước</a:t>
            </a:r>
            <a:r>
              <a:rPr lang="en-US" sz="2000"/>
              <a:t>, </a:t>
            </a:r>
            <a:r>
              <a:rPr lang="en-US" sz="2000" err="1"/>
              <a:t>nhu</a:t>
            </a:r>
            <a:r>
              <a:rPr lang="en-US" sz="2000"/>
              <a:t> </a:t>
            </a:r>
            <a:r>
              <a:rPr lang="en-US" sz="2000" err="1"/>
              <a:t>cầu</a:t>
            </a:r>
            <a:r>
              <a:rPr lang="en-US" sz="2000"/>
              <a:t> </a:t>
            </a:r>
            <a:r>
              <a:rPr lang="en-US" sz="2000" err="1"/>
              <a:t>thông</a:t>
            </a:r>
            <a:r>
              <a:rPr lang="en-US" sz="2000"/>
              <a:t> tin </a:t>
            </a:r>
            <a:r>
              <a:rPr lang="en-US" sz="2000" err="1"/>
              <a:t>liên</a:t>
            </a:r>
            <a:r>
              <a:rPr lang="en-US" sz="2000"/>
              <a:t> </a:t>
            </a:r>
            <a:r>
              <a:rPr lang="en-US" sz="2000" err="1"/>
              <a:t>lạc</a:t>
            </a:r>
            <a:r>
              <a:rPr lang="en-US" sz="2000"/>
              <a:t> </a:t>
            </a:r>
            <a:r>
              <a:rPr lang="en-US" sz="2000" err="1"/>
              <a:t>của</a:t>
            </a:r>
            <a:r>
              <a:rPr lang="en-US" sz="2000"/>
              <a:t> </a:t>
            </a:r>
            <a:r>
              <a:rPr lang="en-US" sz="2000" err="1"/>
              <a:t>các</a:t>
            </a:r>
            <a:r>
              <a:rPr lang="en-US" sz="2000"/>
              <a:t> </a:t>
            </a:r>
            <a:r>
              <a:rPr lang="en-US" sz="2000" err="1"/>
              <a:t>tổ</a:t>
            </a:r>
            <a:r>
              <a:rPr lang="en-US" sz="2000"/>
              <a:t> </a:t>
            </a:r>
            <a:r>
              <a:rPr lang="en-US" sz="2000" err="1"/>
              <a:t>chức</a:t>
            </a:r>
            <a:r>
              <a:rPr lang="en-US" sz="2000"/>
              <a:t>, </a:t>
            </a:r>
            <a:r>
              <a:rPr lang="en-US" sz="2000" err="1"/>
              <a:t>doanh</a:t>
            </a:r>
            <a:r>
              <a:rPr lang="en-US" sz="2000"/>
              <a:t> </a:t>
            </a:r>
            <a:r>
              <a:rPr lang="en-US" sz="2000" err="1"/>
              <a:t>nghiệp</a:t>
            </a:r>
            <a:r>
              <a:rPr lang="en-US" sz="2000"/>
              <a:t> </a:t>
            </a:r>
            <a:r>
              <a:rPr lang="en-US" sz="2000" err="1"/>
              <a:t>và</a:t>
            </a:r>
            <a:r>
              <a:rPr lang="en-US" sz="2000"/>
              <a:t> </a:t>
            </a:r>
            <a:r>
              <a:rPr lang="en-US" sz="2000" err="1"/>
              <a:t>người</a:t>
            </a:r>
            <a:r>
              <a:rPr lang="en-US" sz="2000"/>
              <a:t> </a:t>
            </a:r>
            <a:r>
              <a:rPr lang="en-US" sz="2000" err="1" smtClean="0"/>
              <a:t>dân</a:t>
            </a:r>
            <a:r>
              <a:rPr lang="en-US" sz="2000" smtClean="0"/>
              <a:t>.</a:t>
            </a:r>
            <a:r>
              <a:rPr lang="pt-BR" sz="2000"/>
              <a:t> Các </a:t>
            </a:r>
            <a:r>
              <a:rPr lang="pt-BR" sz="2000" smtClean="0"/>
              <a:t>DN viễn </a:t>
            </a:r>
            <a:r>
              <a:rPr lang="pt-BR" sz="2000"/>
              <a:t>thông cơ bản </a:t>
            </a:r>
            <a:r>
              <a:rPr lang="af-ZA" sz="2000"/>
              <a:t>đã triển khai các giải pháp truyền thông và kỹ thuật để xử lý căn bản các loại “rác" viễn </a:t>
            </a:r>
            <a:r>
              <a:rPr lang="af-ZA" sz="2000" smtClean="0"/>
              <a:t>thông, </a:t>
            </a:r>
            <a:r>
              <a:rPr lang="pt-BR" sz="2000" smtClean="0"/>
              <a:t>hướng </a:t>
            </a:r>
            <a:r>
              <a:rPr lang="pt-BR" sz="2000"/>
              <a:t>tới phát triển thị trường bền </a:t>
            </a:r>
            <a:r>
              <a:rPr lang="pt-BR" sz="2000" smtClean="0"/>
              <a:t>vững, lành mạnh; tăng </a:t>
            </a:r>
            <a:r>
              <a:rPr lang="pt-BR" sz="2000"/>
              <a:t>cường chia sẻ, </a:t>
            </a:r>
            <a:r>
              <a:rPr lang="pt-BR" sz="2000" smtClean="0"/>
              <a:t>dùng chung </a:t>
            </a:r>
            <a:r>
              <a:rPr lang="pt-BR" sz="2000"/>
              <a:t>cơ sở hạ </a:t>
            </a:r>
            <a:r>
              <a:rPr lang="pt-BR" sz="2000" smtClean="0"/>
              <a:t>tầng; triển khai chuẩn </a:t>
            </a:r>
            <a:r>
              <a:rPr lang="pt-BR" sz="2000"/>
              <a:t>hóa kết nối mạng </a:t>
            </a:r>
            <a:r>
              <a:rPr lang="pt-BR" sz="2000" smtClean="0"/>
              <a:t>TSLCD</a:t>
            </a:r>
            <a:r>
              <a:rPr lang="en-US" sz="2000" smtClean="0"/>
              <a:t>.</a:t>
            </a:r>
          </a:p>
          <a:p>
            <a:pPr marL="342900" indent="-342900" algn="just" fontAlgn="base">
              <a:spcBef>
                <a:spcPts val="600"/>
              </a:spcBef>
              <a:spcAft>
                <a:spcPts val="600"/>
              </a:spcAft>
              <a:buFont typeface="Wingdings" pitchFamily="2" charset="2"/>
              <a:buChar char="Ø"/>
            </a:pPr>
            <a:r>
              <a:rPr lang="pt-BR" sz="2000"/>
              <a:t>Hạ tầng viễn thông từng bước đáp ứng vai trò là hạ tầng </a:t>
            </a:r>
            <a:r>
              <a:rPr lang="pt-BR" sz="2000" smtClean="0"/>
              <a:t>thiết </a:t>
            </a:r>
            <a:r>
              <a:rPr lang="pt-BR" sz="2000"/>
              <a:t>yếu cho phát triển chính quyền số, kinh tế số, xã hội số, phục vụ tiến trình chuyển đổi số của tỉnh. </a:t>
            </a:r>
            <a:endParaRPr lang="pt-BR" sz="2000" smtClean="0"/>
          </a:p>
          <a:p>
            <a:pPr marL="342900" indent="-342900" algn="just" fontAlgn="base">
              <a:spcBef>
                <a:spcPts val="400"/>
              </a:spcBef>
              <a:spcAft>
                <a:spcPts val="400"/>
              </a:spcAft>
              <a:buFont typeface="Wingdings" pitchFamily="2" charset="2"/>
              <a:buChar char="§"/>
            </a:pPr>
            <a:r>
              <a:rPr lang="pt-BR" sz="2000" b="1"/>
              <a:t>100%</a:t>
            </a:r>
            <a:r>
              <a:rPr lang="pt-BR" sz="2000"/>
              <a:t> </a:t>
            </a:r>
            <a:r>
              <a:rPr lang="pt-BR" sz="2000" smtClean="0"/>
              <a:t> huyện</a:t>
            </a:r>
            <a:r>
              <a:rPr lang="pt-BR" sz="2000"/>
              <a:t>, </a:t>
            </a:r>
            <a:r>
              <a:rPr lang="pt-BR" sz="2000" smtClean="0"/>
              <a:t>xã được bao phủ mạng cáp quang.</a:t>
            </a:r>
          </a:p>
          <a:p>
            <a:pPr marL="342900" indent="-342900" algn="just" fontAlgn="base">
              <a:spcBef>
                <a:spcPts val="400"/>
              </a:spcBef>
              <a:spcAft>
                <a:spcPts val="400"/>
              </a:spcAft>
              <a:buFont typeface="Wingdings" pitchFamily="2" charset="2"/>
              <a:buChar char="§"/>
            </a:pPr>
            <a:r>
              <a:rPr lang="pt-BR" sz="2000" b="1" smtClean="0"/>
              <a:t>100</a:t>
            </a:r>
            <a:r>
              <a:rPr lang="pt-BR" sz="2000" b="1"/>
              <a:t>%</a:t>
            </a:r>
            <a:r>
              <a:rPr lang="pt-BR" sz="2000"/>
              <a:t> </a:t>
            </a:r>
            <a:r>
              <a:rPr lang="pt-BR" sz="2000" smtClean="0"/>
              <a:t> xã được </a:t>
            </a:r>
            <a:r>
              <a:rPr lang="pt-BR" sz="2000"/>
              <a:t>phủ sóng </a:t>
            </a:r>
            <a:r>
              <a:rPr lang="pt-BR" sz="2000" smtClean="0"/>
              <a:t>di </a:t>
            </a:r>
            <a:r>
              <a:rPr lang="pt-BR" sz="2000"/>
              <a:t>động</a:t>
            </a:r>
            <a:r>
              <a:rPr lang="pt-BR" sz="2000" smtClean="0"/>
              <a:t>.</a:t>
            </a:r>
          </a:p>
          <a:p>
            <a:pPr marL="342900" indent="-342900" algn="just" fontAlgn="base">
              <a:spcBef>
                <a:spcPts val="400"/>
              </a:spcBef>
              <a:spcAft>
                <a:spcPts val="400"/>
              </a:spcAft>
              <a:buFont typeface="Wingdings" pitchFamily="2" charset="2"/>
              <a:buChar char="§"/>
            </a:pPr>
            <a:r>
              <a:rPr lang="en-US" sz="2000"/>
              <a:t>Tỷ lệ phủ sóng thông tin di động 3G, 4G tại thôn, bản, tổ </a:t>
            </a:r>
            <a:r>
              <a:rPr lang="en-US" sz="2000"/>
              <a:t>dân </a:t>
            </a:r>
            <a:r>
              <a:rPr lang="en-US" sz="2000" smtClean="0"/>
              <a:t>phố đạt </a:t>
            </a:r>
            <a:r>
              <a:rPr lang="en-US" sz="2000" b="1" smtClean="0"/>
              <a:t>96%</a:t>
            </a:r>
            <a:r>
              <a:rPr lang="en-US" sz="2000" smtClean="0"/>
              <a:t>.</a:t>
            </a:r>
            <a:endParaRPr lang="pt-BR" sz="2000"/>
          </a:p>
          <a:p>
            <a:pPr marL="342900" indent="-342900" algn="just" fontAlgn="base">
              <a:spcBef>
                <a:spcPts val="400"/>
              </a:spcBef>
              <a:spcAft>
                <a:spcPts val="400"/>
              </a:spcAft>
              <a:buFont typeface="Wingdings" pitchFamily="2" charset="2"/>
              <a:buChar char="§"/>
            </a:pPr>
            <a:r>
              <a:rPr lang="pt-BR" sz="2000" smtClean="0"/>
              <a:t>Tỷ </a:t>
            </a:r>
            <a:r>
              <a:rPr lang="pt-BR" sz="2000"/>
              <a:t>lệ dân số được phủ sóng mạng di động </a:t>
            </a:r>
            <a:r>
              <a:rPr lang="pt-BR" sz="2000" smtClean="0"/>
              <a:t>(</a:t>
            </a:r>
            <a:r>
              <a:rPr lang="pt-BR" sz="2000"/>
              <a:t>2G, 3G, </a:t>
            </a:r>
            <a:r>
              <a:rPr lang="pt-BR" sz="2000" smtClean="0"/>
              <a:t>4G) </a:t>
            </a:r>
            <a:r>
              <a:rPr lang="pt-BR" sz="2000"/>
              <a:t>đạt </a:t>
            </a:r>
            <a:r>
              <a:rPr lang="pt-BR" sz="2000" b="1"/>
              <a:t>99%</a:t>
            </a:r>
            <a:r>
              <a:rPr lang="pt-BR" sz="2000"/>
              <a:t> </a:t>
            </a:r>
            <a:r>
              <a:rPr lang="pt-BR" sz="2000"/>
              <a:t> </a:t>
            </a:r>
            <a:r>
              <a:rPr lang="pt-BR" sz="2000" smtClean="0"/>
              <a:t>dân </a:t>
            </a:r>
            <a:r>
              <a:rPr lang="pt-BR" sz="2000"/>
              <a:t>số</a:t>
            </a:r>
            <a:r>
              <a:rPr lang="pt-BR" sz="2000" smtClean="0"/>
              <a:t>.</a:t>
            </a:r>
          </a:p>
          <a:p>
            <a:pPr marL="342900" indent="-342900" algn="just" fontAlgn="base">
              <a:spcBef>
                <a:spcPts val="400"/>
              </a:spcBef>
              <a:spcAft>
                <a:spcPts val="400"/>
              </a:spcAft>
              <a:buFont typeface="Wingdings" pitchFamily="2" charset="2"/>
              <a:buChar char="§"/>
            </a:pPr>
            <a:r>
              <a:rPr lang="en-US" sz="2000"/>
              <a:t>Tỷ lệ ngầm hóa mạng cấp viễn thông tại các khu đô </a:t>
            </a:r>
            <a:r>
              <a:rPr lang="en-US" sz="2000"/>
              <a:t>thị </a:t>
            </a:r>
            <a:r>
              <a:rPr lang="en-US" sz="2000" smtClean="0"/>
              <a:t>đạt </a:t>
            </a:r>
            <a:r>
              <a:rPr lang="en-US" sz="2000" b="1" smtClean="0"/>
              <a:t>17%</a:t>
            </a:r>
            <a:r>
              <a:rPr lang="en-US" sz="2000" smtClean="0"/>
              <a:t>.</a:t>
            </a:r>
            <a:endParaRPr lang="pt-BR" sz="2000" b="1" smtClean="0"/>
          </a:p>
          <a:p>
            <a:pPr marL="342900" indent="-342900" algn="just" fontAlgn="base">
              <a:spcBef>
                <a:spcPts val="400"/>
              </a:spcBef>
              <a:spcAft>
                <a:spcPts val="400"/>
              </a:spcAft>
              <a:buFont typeface="Wingdings" pitchFamily="2" charset="2"/>
              <a:buChar char="§"/>
            </a:pPr>
            <a:r>
              <a:rPr lang="pt-BR" sz="2000" b="1" smtClean="0"/>
              <a:t>100</a:t>
            </a:r>
            <a:r>
              <a:rPr lang="pt-BR" sz="2000" b="1"/>
              <a:t>% </a:t>
            </a:r>
            <a:r>
              <a:rPr lang="pt-BR" sz="2000"/>
              <a:t>cơ quan, đơn vị, địa phương được kết nối mạng truyền số liệu chuyên </a:t>
            </a:r>
            <a:r>
              <a:rPr lang="pt-BR" sz="2000" smtClean="0"/>
              <a:t>dùng</a:t>
            </a:r>
            <a:r>
              <a:rPr lang="pt-BR" sz="2000"/>
              <a:t>.</a:t>
            </a:r>
            <a:endParaRPr lang="pt-BR" sz="2000" smtClean="0"/>
          </a:p>
        </p:txBody>
      </p:sp>
    </p:spTree>
    <p:extLst>
      <p:ext uri="{BB962C8B-B14F-4D97-AF65-F5344CB8AC3E}">
        <p14:creationId xmlns:p14="http://schemas.microsoft.com/office/powerpoint/2010/main" val="289385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943598" y="601910"/>
            <a:ext cx="5472000" cy="432000"/>
          </a:xfrm>
        </p:spPr>
        <p:txBody>
          <a:bodyPr/>
          <a:lstStyle/>
          <a:p>
            <a:r>
              <a:rPr lang="en-US" sz="4000" b="1">
                <a:latin typeface="Arial" panose="020B0604020202020204" pitchFamily="34" charset="0"/>
                <a:cs typeface="Arial" panose="020B0604020202020204" pitchFamily="34" charset="0"/>
              </a:rPr>
              <a:t>VIỄN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7</a:t>
            </a:fld>
            <a:endParaRPr lang="en-US"/>
          </a:p>
        </p:txBody>
      </p:sp>
      <p:pic>
        <p:nvPicPr>
          <p:cNvPr id="39" name="Graphic 38" descr="Satellite dish">
            <a:extLst>
              <a:ext uri="{FF2B5EF4-FFF2-40B4-BE49-F238E27FC236}">
                <a16:creationId xmlns:a16="http://schemas.microsoft.com/office/drawing/2014/main" xmlns="" id="{29D6C761-125C-4563-A941-C9CA92416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2576" y="501362"/>
            <a:ext cx="633097" cy="633097"/>
          </a:xfrm>
          <a:prstGeom prst="rect">
            <a:avLst/>
          </a:prstGeom>
        </p:spPr>
      </p:pic>
      <p:sp>
        <p:nvSpPr>
          <p:cNvPr id="4" name="TextBox 3">
            <a:extLst>
              <a:ext uri="{FF2B5EF4-FFF2-40B4-BE49-F238E27FC236}">
                <a16:creationId xmlns:a16="http://schemas.microsoft.com/office/drawing/2014/main" xmlns="" id="{C6101AA2-F452-48B8-BE41-06C5814DEB7C}"/>
              </a:ext>
            </a:extLst>
          </p:cNvPr>
          <p:cNvSpPr txBox="1"/>
          <p:nvPr/>
        </p:nvSpPr>
        <p:spPr>
          <a:xfrm>
            <a:off x="943598" y="1435931"/>
            <a:ext cx="5181227" cy="461665"/>
          </a:xfrm>
          <a:prstGeom prst="rect">
            <a:avLst/>
          </a:prstGeom>
          <a:noFill/>
        </p:spPr>
        <p:txBody>
          <a:bodyPr wrap="none" rtlCol="0">
            <a:spAutoFit/>
          </a:bodyPr>
          <a:lstStyle/>
          <a:p>
            <a:r>
              <a:rPr lang="en-US" sz="2400" b="1">
                <a:solidFill>
                  <a:schemeClr val="accent1">
                    <a:lumMod val="50000"/>
                  </a:schemeClr>
                </a:solidFill>
              </a:rPr>
              <a:t>ĐÁNH GIÁ SỰ PHÁT TRIỂN CỦA LĨNH VỰC</a:t>
            </a:r>
          </a:p>
        </p:txBody>
      </p:sp>
      <p:pic>
        <p:nvPicPr>
          <p:cNvPr id="10" name="Graphic 9" descr="Bar graph with upward trend">
            <a:extLst>
              <a:ext uri="{FF2B5EF4-FFF2-40B4-BE49-F238E27FC236}">
                <a16:creationId xmlns:a16="http://schemas.microsoft.com/office/drawing/2014/main" xmlns="" id="{9454CF1C-2087-46A7-B39E-27E698645737}"/>
              </a:ext>
            </a:extLst>
          </p:cNvPr>
          <p:cNvPicPr>
            <a:picLocks noChangeAspect="1"/>
          </p:cNvPicPr>
          <p:nvPr/>
        </p:nvPicPr>
        <p:blipFill>
          <a:blip r:embed="rId4">
            <a:extLst>
              <a:ext uri="{96DAC541-7B7A-43D3-8B79-37D633B846F1}">
                <asvg:svgBlip xmlns:asvg="http://schemas.microsoft.com/office/drawing/2016/SVG/main" xmlns="" r:embed="rId7"/>
              </a:ext>
            </a:extLst>
          </a:blip>
          <a:stretch>
            <a:fillRect/>
          </a:stretch>
        </p:blipFill>
        <p:spPr>
          <a:xfrm>
            <a:off x="400939" y="1361226"/>
            <a:ext cx="536370" cy="536370"/>
          </a:xfrm>
          <a:prstGeom prst="rect">
            <a:avLst/>
          </a:prstGeom>
        </p:spPr>
      </p:pic>
      <p:sp>
        <p:nvSpPr>
          <p:cNvPr id="11" name="TextBox 10">
            <a:extLst>
              <a:ext uri="{FF2B5EF4-FFF2-40B4-BE49-F238E27FC236}">
                <a16:creationId xmlns:a16="http://schemas.microsoft.com/office/drawing/2014/main" xmlns="" id="{394A3589-E294-4A81-8904-B1787055B790}"/>
              </a:ext>
            </a:extLst>
          </p:cNvPr>
          <p:cNvSpPr txBox="1"/>
          <p:nvPr/>
        </p:nvSpPr>
        <p:spPr>
          <a:xfrm>
            <a:off x="516996" y="2012934"/>
            <a:ext cx="11215658" cy="3170099"/>
          </a:xfrm>
          <a:prstGeom prst="rect">
            <a:avLst/>
          </a:prstGeom>
          <a:noFill/>
        </p:spPr>
        <p:txBody>
          <a:bodyPr wrap="square" rtlCol="0">
            <a:spAutoFit/>
          </a:bodyPr>
          <a:lstStyle/>
          <a:p>
            <a:pPr marL="284400" indent="-284400" algn="just">
              <a:spcBef>
                <a:spcPts val="600"/>
              </a:spcBef>
              <a:spcAft>
                <a:spcPts val="600"/>
              </a:spcAft>
              <a:buFont typeface="Wingdings" pitchFamily="2" charset="2"/>
              <a:buChar char="Ø"/>
            </a:pPr>
            <a:r>
              <a:rPr lang="pt-BR" sz="2000" smtClean="0"/>
              <a:t>Thuê bao (TB):</a:t>
            </a:r>
          </a:p>
          <a:p>
            <a:pPr marL="284400" indent="-284400" algn="just">
              <a:spcBef>
                <a:spcPts val="600"/>
              </a:spcBef>
              <a:spcAft>
                <a:spcPts val="600"/>
              </a:spcAft>
              <a:buFont typeface="Wingdings" pitchFamily="2" charset="2"/>
              <a:buChar char="§"/>
            </a:pPr>
            <a:r>
              <a:rPr lang="pt-BR" sz="2000" smtClean="0"/>
              <a:t>Thuê bao internet băng rộng di động đạt </a:t>
            </a:r>
            <a:r>
              <a:rPr lang="pt-BR" sz="2000" b="1" smtClean="0"/>
              <a:t>234.067 </a:t>
            </a:r>
            <a:r>
              <a:rPr lang="pt-BR" sz="2000" smtClean="0"/>
              <a:t>TB; thuê bao</a:t>
            </a:r>
            <a:r>
              <a:rPr lang="af-ZA" sz="2000" smtClean="0"/>
              <a:t> </a:t>
            </a:r>
            <a:r>
              <a:rPr lang="pt-BR" sz="2000" smtClean="0"/>
              <a:t>internet </a:t>
            </a:r>
            <a:r>
              <a:rPr lang="af-ZA" sz="2000" smtClean="0"/>
              <a:t>băng rộng cố định đạt </a:t>
            </a:r>
            <a:r>
              <a:rPr lang="pt-BR" sz="2000" b="1" smtClean="0"/>
              <a:t>47.281 </a:t>
            </a:r>
            <a:r>
              <a:rPr lang="en-US" sz="2000" smtClean="0"/>
              <a:t>TB.</a:t>
            </a:r>
          </a:p>
          <a:p>
            <a:pPr marL="284400" indent="-284400" algn="just">
              <a:spcBef>
                <a:spcPts val="600"/>
              </a:spcBef>
              <a:spcAft>
                <a:spcPts val="600"/>
              </a:spcAft>
              <a:buFont typeface="Wingdings" pitchFamily="2" charset="2"/>
              <a:buChar char="§"/>
            </a:pPr>
            <a:r>
              <a:rPr lang="af-ZA" sz="2000" smtClean="0"/>
              <a:t>Thuê bao điện thoại cố định đạt </a:t>
            </a:r>
            <a:r>
              <a:rPr lang="af-ZA" sz="2000" b="1" smtClean="0"/>
              <a:t>8.982</a:t>
            </a:r>
            <a:r>
              <a:rPr lang="af-ZA" sz="2000" smtClean="0"/>
              <a:t> TB; thuê bao điện thoại di động đạt </a:t>
            </a:r>
            <a:r>
              <a:rPr lang="af-ZA" sz="2000" b="1" smtClean="0"/>
              <a:t>353.671 </a:t>
            </a:r>
            <a:r>
              <a:rPr lang="af-ZA" sz="2000" smtClean="0"/>
              <a:t>TB. </a:t>
            </a:r>
          </a:p>
          <a:p>
            <a:pPr marL="284400" indent="-284400" algn="just">
              <a:spcBef>
                <a:spcPts val="600"/>
              </a:spcBef>
              <a:spcAft>
                <a:spcPts val="600"/>
              </a:spcAft>
              <a:buFont typeface="Wingdings" pitchFamily="2" charset="2"/>
              <a:buChar char="§"/>
            </a:pPr>
            <a:r>
              <a:rPr lang="af-ZA" sz="2000" smtClean="0"/>
              <a:t>Tỷ lệ thuê bao di động sử dụng điện thoại thông minh đạt </a:t>
            </a:r>
            <a:r>
              <a:rPr lang="af-ZA" sz="2000" b="1" smtClean="0"/>
              <a:t>68,5%</a:t>
            </a:r>
            <a:r>
              <a:rPr lang="af-ZA" sz="2000" smtClean="0"/>
              <a:t>. </a:t>
            </a:r>
          </a:p>
          <a:p>
            <a:pPr marL="284400" indent="-284400" algn="just">
              <a:spcBef>
                <a:spcPts val="600"/>
              </a:spcBef>
              <a:spcAft>
                <a:spcPts val="600"/>
              </a:spcAft>
              <a:buFont typeface="Wingdings" pitchFamily="2" charset="2"/>
              <a:buChar char="§"/>
            </a:pPr>
            <a:r>
              <a:rPr lang="af-ZA" sz="2000" smtClean="0"/>
              <a:t>Tỷ lệ thuê bao di động sử dụng dịch vụ mobile money </a:t>
            </a:r>
            <a:r>
              <a:rPr lang="en-US" sz="2000" err="1" smtClean="0"/>
              <a:t>đạt</a:t>
            </a:r>
            <a:r>
              <a:rPr lang="en-US" sz="2000" smtClean="0"/>
              <a:t> </a:t>
            </a:r>
            <a:r>
              <a:rPr lang="en-US" sz="2000" b="1" smtClean="0"/>
              <a:t>4,3%</a:t>
            </a:r>
            <a:r>
              <a:rPr lang="en-US" sz="2000" smtClean="0"/>
              <a:t>. </a:t>
            </a:r>
          </a:p>
          <a:p>
            <a:pPr marL="284400" indent="-284400" algn="just">
              <a:spcBef>
                <a:spcPts val="600"/>
              </a:spcBef>
              <a:spcAft>
                <a:spcPts val="600"/>
              </a:spcAft>
              <a:buFont typeface="Wingdings" pitchFamily="2" charset="2"/>
              <a:buChar char="§"/>
            </a:pPr>
            <a:r>
              <a:rPr lang="af-ZA" sz="2000" smtClean="0"/>
              <a:t>Tỷ lệ thuê bao chuyển mạng giữ nguyên số so với thuê bao điện thoại di động là </a:t>
            </a:r>
            <a:r>
              <a:rPr lang="af-ZA" sz="2000" b="1" smtClean="0"/>
              <a:t>3,81</a:t>
            </a:r>
            <a:r>
              <a:rPr lang="af-ZA" sz="2000" smtClean="0"/>
              <a:t>%.</a:t>
            </a:r>
          </a:p>
          <a:p>
            <a:pPr marL="284400" indent="-284400" algn="just">
              <a:spcBef>
                <a:spcPts val="600"/>
              </a:spcBef>
              <a:spcAft>
                <a:spcPts val="600"/>
              </a:spcAft>
              <a:buFont typeface="Wingdings" pitchFamily="2" charset="2"/>
              <a:buChar char="§"/>
            </a:pPr>
            <a:r>
              <a:rPr lang="af-ZA" sz="2000" smtClean="0"/>
              <a:t>Doanh thu viễn thông đạt </a:t>
            </a:r>
            <a:r>
              <a:rPr lang="af-ZA" sz="2000" b="1" smtClean="0"/>
              <a:t>158,4</a:t>
            </a:r>
            <a:r>
              <a:rPr lang="af-ZA" sz="2000" smtClean="0"/>
              <a:t> tỷ đồng, nộp ngân sách </a:t>
            </a:r>
            <a:r>
              <a:rPr lang="af-ZA" sz="2000" b="1" smtClean="0"/>
              <a:t>9 </a:t>
            </a:r>
            <a:r>
              <a:rPr lang="af-ZA" sz="2000" smtClean="0"/>
              <a:t>tỷ đồng.</a:t>
            </a:r>
            <a:endParaRPr lang="en-US" sz="2000" smtClean="0"/>
          </a:p>
        </p:txBody>
      </p:sp>
    </p:spTree>
    <p:extLst>
      <p:ext uri="{BB962C8B-B14F-4D97-AF65-F5344CB8AC3E}">
        <p14:creationId xmlns:p14="http://schemas.microsoft.com/office/powerpoint/2010/main" val="346425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985673" y="457758"/>
            <a:ext cx="5472000" cy="432000"/>
          </a:xfrm>
        </p:spPr>
        <p:txBody>
          <a:bodyPr/>
          <a:lstStyle/>
          <a:p>
            <a:r>
              <a:rPr lang="en-US" sz="4000" b="1">
                <a:latin typeface="Arial" panose="020B0604020202020204" pitchFamily="34" charset="0"/>
                <a:cs typeface="Arial" panose="020B0604020202020204" pitchFamily="34" charset="0"/>
              </a:rPr>
              <a:t>VIỄN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8</a:t>
            </a:fld>
            <a:endParaRPr lang="en-US"/>
          </a:p>
        </p:txBody>
      </p:sp>
      <p:pic>
        <p:nvPicPr>
          <p:cNvPr id="39" name="Graphic 38" descr="Satellite dish">
            <a:extLst>
              <a:ext uri="{FF2B5EF4-FFF2-40B4-BE49-F238E27FC236}">
                <a16:creationId xmlns:a16="http://schemas.microsoft.com/office/drawing/2014/main" xmlns="" id="{29D6C761-125C-4563-A941-C9CA92416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2576" y="321056"/>
            <a:ext cx="633097" cy="633097"/>
          </a:xfrm>
          <a:prstGeom prst="rect">
            <a:avLst/>
          </a:prstGeom>
        </p:spPr>
      </p:pic>
      <p:sp>
        <p:nvSpPr>
          <p:cNvPr id="24" name="TextBox 23">
            <a:extLst>
              <a:ext uri="{FF2B5EF4-FFF2-40B4-BE49-F238E27FC236}">
                <a16:creationId xmlns:a16="http://schemas.microsoft.com/office/drawing/2014/main" xmlns="" id="{8827F941-117D-4E00-B0DC-0289F6DD8766}"/>
              </a:ext>
            </a:extLst>
          </p:cNvPr>
          <p:cNvSpPr txBox="1"/>
          <p:nvPr/>
        </p:nvSpPr>
        <p:spPr>
          <a:xfrm>
            <a:off x="985673" y="1050156"/>
            <a:ext cx="5115696" cy="461665"/>
          </a:xfrm>
          <a:prstGeom prst="rect">
            <a:avLst/>
          </a:prstGeom>
          <a:noFill/>
        </p:spPr>
        <p:txBody>
          <a:bodyPr wrap="none" rtlCol="0">
            <a:spAutoFit/>
          </a:bodyPr>
          <a:lstStyle/>
          <a:p>
            <a:r>
              <a:rPr lang="en-US" sz="2400" b="1">
                <a:solidFill>
                  <a:schemeClr val="accent1">
                    <a:lumMod val="50000"/>
                  </a:schemeClr>
                </a:solidFill>
              </a:rPr>
              <a:t>CÔNG TÁC QUẢN LÝ NHÀ NƯỚC NỔI </a:t>
            </a:r>
            <a:r>
              <a:rPr lang="en-US" sz="2400" b="1" smtClean="0">
                <a:solidFill>
                  <a:schemeClr val="accent1">
                    <a:lumMod val="50000"/>
                  </a:schemeClr>
                </a:solidFill>
              </a:rPr>
              <a:t>BẬT</a:t>
            </a:r>
            <a:endParaRPr lang="en-US" sz="2400" b="1">
              <a:solidFill>
                <a:schemeClr val="accent1">
                  <a:lumMod val="50000"/>
                </a:schemeClr>
              </a:solidFill>
            </a:endParaRPr>
          </a:p>
        </p:txBody>
      </p:sp>
      <p:sp>
        <p:nvSpPr>
          <p:cNvPr id="30" name="TextBox 29">
            <a:extLst>
              <a:ext uri="{FF2B5EF4-FFF2-40B4-BE49-F238E27FC236}">
                <a16:creationId xmlns:a16="http://schemas.microsoft.com/office/drawing/2014/main" xmlns="" id="{1ACCD712-56AF-495A-917F-3743A06F2D2F}"/>
              </a:ext>
            </a:extLst>
          </p:cNvPr>
          <p:cNvSpPr txBox="1"/>
          <p:nvPr/>
        </p:nvSpPr>
        <p:spPr>
          <a:xfrm>
            <a:off x="527910" y="1695677"/>
            <a:ext cx="11146918" cy="3477875"/>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af-ZA" sz="2000"/>
              <a:t>Tham mưu UBND tỉnh xây dựng Quy chế quản lý, vận hành và sử dụng hệ thống Hội nghị truyền hình trực tuyến tỉnh Bắc Kạn. </a:t>
            </a:r>
          </a:p>
          <a:p>
            <a:pPr marL="285750" indent="-285750" algn="just">
              <a:spcBef>
                <a:spcPts val="600"/>
              </a:spcBef>
              <a:spcAft>
                <a:spcPts val="600"/>
              </a:spcAft>
              <a:buFont typeface="Wingdings" panose="05000000000000000000" pitchFamily="2" charset="2"/>
              <a:buChar char="Ø"/>
            </a:pPr>
            <a:r>
              <a:rPr lang="af-ZA" sz="2000" smtClean="0"/>
              <a:t>Tham </a:t>
            </a:r>
            <a:r>
              <a:rPr lang="af-ZA" sz="2000"/>
              <a:t>mưu cung cấp số liệu phục vụ việc triển khai hỗ trợ máy tính bảng và dịch vụ viễn thông công ích kèm theo thuộc chương trình VTCI đến năm 2025. </a:t>
            </a:r>
            <a:endParaRPr lang="af-ZA" sz="2000" smtClean="0"/>
          </a:p>
          <a:p>
            <a:pPr marL="285750" indent="-285750" algn="just">
              <a:spcBef>
                <a:spcPts val="600"/>
              </a:spcBef>
              <a:spcAft>
                <a:spcPts val="600"/>
              </a:spcAft>
              <a:buFont typeface="Wingdings" panose="05000000000000000000" pitchFamily="2" charset="2"/>
              <a:buChar char="Ø"/>
            </a:pPr>
            <a:r>
              <a:rPr lang="af-ZA" sz="2000" smtClean="0"/>
              <a:t>Đôn </a:t>
            </a:r>
            <a:r>
              <a:rPr lang="af-ZA" sz="2000"/>
              <a:t>đốc các </a:t>
            </a:r>
            <a:r>
              <a:rPr lang="af-ZA" sz="2000" smtClean="0"/>
              <a:t>DN viễn </a:t>
            </a:r>
            <a:r>
              <a:rPr lang="af-ZA" sz="2000"/>
              <a:t>thông tăng cường sử dụng chung cơ sở hạ tầng; chuẩn hóa kết nối mạng truyền số liệu chuyên dùng; triển khai hạ tầng phủ sóng băng rộng di động tại các thôn, bản chưa có sóng hỗ trợ việc dạy và học trực tuyến. </a:t>
            </a:r>
            <a:endParaRPr lang="af-ZA" sz="2000" smtClean="0"/>
          </a:p>
          <a:p>
            <a:pPr marL="285750" indent="-285750" algn="just">
              <a:spcBef>
                <a:spcPts val="600"/>
              </a:spcBef>
              <a:spcAft>
                <a:spcPts val="600"/>
              </a:spcAft>
              <a:buFont typeface="Wingdings" panose="05000000000000000000" pitchFamily="2" charset="2"/>
              <a:buChar char="Ø"/>
            </a:pPr>
            <a:r>
              <a:rPr lang="af-ZA" sz="2000" smtClean="0"/>
              <a:t>Đôn </a:t>
            </a:r>
            <a:r>
              <a:rPr lang="af-ZA" sz="2000"/>
              <a:t>đốc, tuyên truyền thúc đẩy cài đặt, sử dụng ứng dụng đo tốc độ truy cập Internet i-Speed. </a:t>
            </a:r>
            <a:endParaRPr lang="af-ZA" sz="2000" smtClean="0"/>
          </a:p>
          <a:p>
            <a:pPr marL="285750" indent="-285750" algn="just">
              <a:spcBef>
                <a:spcPts val="600"/>
              </a:spcBef>
              <a:spcAft>
                <a:spcPts val="600"/>
              </a:spcAft>
              <a:buFont typeface="Wingdings" panose="05000000000000000000" pitchFamily="2" charset="2"/>
              <a:buChar char="Ø"/>
            </a:pPr>
            <a:r>
              <a:rPr lang="af-ZA" sz="2000" smtClean="0"/>
              <a:t>Phối </a:t>
            </a:r>
            <a:r>
              <a:rPr lang="af-ZA" sz="2000"/>
              <a:t>hợp vận hành, kết nối các phiên họp trực tuyến của tỉnh đảm bảo thông suốt, an toàn. </a:t>
            </a:r>
            <a:endParaRPr lang="af-ZA" sz="2000" smtClean="0"/>
          </a:p>
        </p:txBody>
      </p:sp>
      <p:pic>
        <p:nvPicPr>
          <p:cNvPr id="32" name="Graphic 31" descr="Badge Tick1">
            <a:extLst>
              <a:ext uri="{FF2B5EF4-FFF2-40B4-BE49-F238E27FC236}">
                <a16:creationId xmlns:a16="http://schemas.microsoft.com/office/drawing/2014/main" xmlns="" id="{4E151191-06CE-4CDA-ABBD-1E4871914386}"/>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437973" y="994133"/>
            <a:ext cx="585800" cy="585800"/>
          </a:xfrm>
          <a:prstGeom prst="rect">
            <a:avLst/>
          </a:prstGeom>
        </p:spPr>
      </p:pic>
    </p:spTree>
    <p:extLst>
      <p:ext uri="{BB962C8B-B14F-4D97-AF65-F5344CB8AC3E}">
        <p14:creationId xmlns:p14="http://schemas.microsoft.com/office/powerpoint/2010/main" val="395612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5083B-CC27-4F1C-AD03-E3DBEC1C9E78}"/>
              </a:ext>
            </a:extLst>
          </p:cNvPr>
          <p:cNvSpPr>
            <a:spLocks noGrp="1"/>
          </p:cNvSpPr>
          <p:nvPr>
            <p:ph type="title"/>
          </p:nvPr>
        </p:nvSpPr>
        <p:spPr>
          <a:xfrm>
            <a:off x="985673" y="432000"/>
            <a:ext cx="5472000" cy="432000"/>
          </a:xfrm>
        </p:spPr>
        <p:txBody>
          <a:bodyPr/>
          <a:lstStyle/>
          <a:p>
            <a:r>
              <a:rPr lang="en-US" sz="4000" b="1">
                <a:latin typeface="Arial" panose="020B0604020202020204" pitchFamily="34" charset="0"/>
                <a:cs typeface="Arial" panose="020B0604020202020204" pitchFamily="34" charset="0"/>
              </a:rPr>
              <a:t>VIỄN THÔNG</a:t>
            </a:r>
          </a:p>
        </p:txBody>
      </p:sp>
      <p:sp>
        <p:nvSpPr>
          <p:cNvPr id="6" name="Slide Number Placeholder 5">
            <a:extLst>
              <a:ext uri="{FF2B5EF4-FFF2-40B4-BE49-F238E27FC236}">
                <a16:creationId xmlns:a16="http://schemas.microsoft.com/office/drawing/2014/main" xmlns="" id="{46D051DA-5DAD-43A7-A238-51C63BA59FEC}"/>
              </a:ext>
            </a:extLst>
          </p:cNvPr>
          <p:cNvSpPr>
            <a:spLocks noGrp="1"/>
          </p:cNvSpPr>
          <p:nvPr>
            <p:ph type="sldNum" sz="quarter" idx="33"/>
          </p:nvPr>
        </p:nvSpPr>
        <p:spPr>
          <a:xfrm>
            <a:off x="11592697" y="6304301"/>
            <a:ext cx="464344" cy="400188"/>
          </a:xfrm>
        </p:spPr>
        <p:txBody>
          <a:bodyPr/>
          <a:lstStyle/>
          <a:p>
            <a:fld id="{19B51A1E-902D-48AF-9020-955120F399B6}" type="slidenum">
              <a:rPr lang="en-US" smtClean="0"/>
              <a:pPr/>
              <a:t>9</a:t>
            </a:fld>
            <a:endParaRPr lang="en-US"/>
          </a:p>
        </p:txBody>
      </p:sp>
      <p:pic>
        <p:nvPicPr>
          <p:cNvPr id="39" name="Graphic 38" descr="Satellite dish">
            <a:extLst>
              <a:ext uri="{FF2B5EF4-FFF2-40B4-BE49-F238E27FC236}">
                <a16:creationId xmlns:a16="http://schemas.microsoft.com/office/drawing/2014/main" xmlns="" id="{29D6C761-125C-4563-A941-C9CA92416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2576" y="230903"/>
            <a:ext cx="633097" cy="633097"/>
          </a:xfrm>
          <a:prstGeom prst="rect">
            <a:avLst/>
          </a:prstGeom>
        </p:spPr>
      </p:pic>
      <p:sp>
        <p:nvSpPr>
          <p:cNvPr id="26" name="TextBox 25">
            <a:extLst>
              <a:ext uri="{FF2B5EF4-FFF2-40B4-BE49-F238E27FC236}">
                <a16:creationId xmlns:a16="http://schemas.microsoft.com/office/drawing/2014/main" xmlns="" id="{F9C6AFFB-03BA-44F3-AD1D-A1D6990A94D5}"/>
              </a:ext>
            </a:extLst>
          </p:cNvPr>
          <p:cNvSpPr txBox="1"/>
          <p:nvPr/>
        </p:nvSpPr>
        <p:spPr>
          <a:xfrm>
            <a:off x="1023773" y="1021732"/>
            <a:ext cx="2751074" cy="461665"/>
          </a:xfrm>
          <a:prstGeom prst="rect">
            <a:avLst/>
          </a:prstGeom>
          <a:noFill/>
        </p:spPr>
        <p:txBody>
          <a:bodyPr wrap="none" rtlCol="0">
            <a:spAutoFit/>
          </a:bodyPr>
          <a:lstStyle/>
          <a:p>
            <a:r>
              <a:rPr lang="en-US" sz="2400" b="1">
                <a:solidFill>
                  <a:schemeClr val="accent1">
                    <a:lumMod val="50000"/>
                  </a:schemeClr>
                </a:solidFill>
              </a:rPr>
              <a:t>KHÓ </a:t>
            </a:r>
            <a:r>
              <a:rPr lang="en-US" sz="2400" b="1" smtClean="0">
                <a:solidFill>
                  <a:schemeClr val="accent1">
                    <a:lumMod val="50000"/>
                  </a:schemeClr>
                </a:solidFill>
              </a:rPr>
              <a:t>KHĂN, </a:t>
            </a:r>
            <a:r>
              <a:rPr lang="en-US" sz="2400" b="1" smtClean="0">
                <a:solidFill>
                  <a:schemeClr val="accent1">
                    <a:lumMod val="50000"/>
                  </a:schemeClr>
                </a:solidFill>
              </a:rPr>
              <a:t>HẠN CHẾ</a:t>
            </a:r>
            <a:endParaRPr lang="en-US" sz="2400" b="1">
              <a:solidFill>
                <a:schemeClr val="accent1">
                  <a:lumMod val="50000"/>
                </a:schemeClr>
              </a:solidFill>
            </a:endParaRPr>
          </a:p>
        </p:txBody>
      </p:sp>
      <p:pic>
        <p:nvPicPr>
          <p:cNvPr id="34" name="Graphic 33" descr="Badge Unfollow">
            <a:extLst>
              <a:ext uri="{FF2B5EF4-FFF2-40B4-BE49-F238E27FC236}">
                <a16:creationId xmlns:a16="http://schemas.microsoft.com/office/drawing/2014/main" xmlns="" id="{B39A2C4E-D424-4007-A0CC-583877112978}"/>
              </a:ext>
            </a:extLst>
          </p:cNvPr>
          <p:cNvPicPr>
            <a:picLocks noChangeAspect="1"/>
          </p:cNvPicPr>
          <p:nvPr/>
        </p:nvPicPr>
        <p:blipFill>
          <a:blip r:embed="rId4">
            <a:extLst>
              <a:ext uri="{96DAC541-7B7A-43D3-8B79-37D633B846F1}">
                <asvg:svgBlip xmlns:asvg="http://schemas.microsoft.com/office/drawing/2016/SVG/main" xmlns="" r:embed="rId7"/>
              </a:ext>
            </a:extLst>
          </a:blip>
          <a:stretch>
            <a:fillRect/>
          </a:stretch>
        </p:blipFill>
        <p:spPr>
          <a:xfrm>
            <a:off x="387841" y="966528"/>
            <a:ext cx="597832" cy="597832"/>
          </a:xfrm>
          <a:prstGeom prst="rect">
            <a:avLst/>
          </a:prstGeom>
        </p:spPr>
      </p:pic>
      <p:sp>
        <p:nvSpPr>
          <p:cNvPr id="36" name="TextBox 35">
            <a:extLst>
              <a:ext uri="{FF2B5EF4-FFF2-40B4-BE49-F238E27FC236}">
                <a16:creationId xmlns:a16="http://schemas.microsoft.com/office/drawing/2014/main" xmlns="" id="{1EACBF8A-3756-445C-8DC5-D55BAAB1199A}"/>
              </a:ext>
            </a:extLst>
          </p:cNvPr>
          <p:cNvSpPr txBox="1"/>
          <p:nvPr/>
        </p:nvSpPr>
        <p:spPr>
          <a:xfrm>
            <a:off x="445780" y="1565678"/>
            <a:ext cx="11146918" cy="2862322"/>
          </a:xfrm>
          <a:prstGeom prst="rect">
            <a:avLst/>
          </a:prstGeom>
          <a:noFill/>
        </p:spPr>
        <p:txBody>
          <a:bodyPr wrap="square" rtlCol="0">
            <a:spAutoFit/>
          </a:bodyPr>
          <a:lstStyle/>
          <a:p>
            <a:pPr marL="284400" indent="-284400" algn="just">
              <a:spcBef>
                <a:spcPts val="300"/>
              </a:spcBef>
              <a:spcAft>
                <a:spcPts val="300"/>
              </a:spcAft>
              <a:buFont typeface="Wingdings" pitchFamily="2" charset="2"/>
              <a:buChar char="Ø"/>
            </a:pPr>
            <a:r>
              <a:rPr lang="nb-NO" sz="2000" smtClean="0"/>
              <a:t>Việc </a:t>
            </a:r>
            <a:r>
              <a:rPr lang="nb-NO" sz="2000"/>
              <a:t>phủ sóng thông tin di động 5G tại các trung tâm thị trấn, thành phố chưa được triển khai. </a:t>
            </a:r>
            <a:endParaRPr lang="nb-NO" sz="2000" smtClean="0"/>
          </a:p>
          <a:p>
            <a:pPr marL="284400" indent="-284400" algn="just">
              <a:spcBef>
                <a:spcPts val="300"/>
              </a:spcBef>
              <a:spcAft>
                <a:spcPts val="300"/>
              </a:spcAft>
              <a:buFont typeface="Wingdings" pitchFamily="2" charset="2"/>
              <a:buChar char="Ø"/>
            </a:pPr>
            <a:r>
              <a:rPr lang="nb-NO" sz="2000" smtClean="0"/>
              <a:t>Tỷ </a:t>
            </a:r>
            <a:r>
              <a:rPr lang="nb-NO" sz="2000"/>
              <a:t>lệ ngầm hóa mạng cáp viễn thông tại các khu đô thị trên địa bàn tỉnh còn thấp. </a:t>
            </a:r>
            <a:endParaRPr lang="nb-NO" sz="2000" smtClean="0"/>
          </a:p>
          <a:p>
            <a:pPr marL="284400" indent="-284400" algn="just">
              <a:spcBef>
                <a:spcPts val="300"/>
              </a:spcBef>
              <a:spcAft>
                <a:spcPts val="300"/>
              </a:spcAft>
              <a:buFont typeface="Wingdings" pitchFamily="2" charset="2"/>
              <a:buChar char="Ø"/>
            </a:pPr>
            <a:r>
              <a:rPr lang="nb-NO" sz="2000" smtClean="0"/>
              <a:t>Việc </a:t>
            </a:r>
            <a:r>
              <a:rPr lang="nb-NO" sz="2000"/>
              <a:t>phát triển hạ tầng mạng 5G và ngầm hóa mạng cáp viễn thông tại các đô thị trên địa bàn tỉnh phụ thuộc chủ yếu vào đầu tư của doanh nghiệp, tỉnh chưa bố trí được kinh phí để thực hiện các nhiệm vụ này.</a:t>
            </a:r>
            <a:endParaRPr lang="en-US" sz="2000"/>
          </a:p>
          <a:p>
            <a:pPr marL="284400" indent="-284400" algn="just">
              <a:spcBef>
                <a:spcPts val="300"/>
              </a:spcBef>
              <a:spcAft>
                <a:spcPts val="300"/>
              </a:spcAft>
              <a:buFont typeface="Wingdings" pitchFamily="2" charset="2"/>
              <a:buChar char="Ø"/>
            </a:pPr>
            <a:r>
              <a:rPr lang="nb-NO" sz="2000" smtClean="0"/>
              <a:t>Tỷ </a:t>
            </a:r>
            <a:r>
              <a:rPr lang="nb-NO" sz="2000"/>
              <a:t>lệ sử dụng chung cơ sở hạ tầng viễn thông còn thấp, công tác chỉnh trang đô thị, cắt và thanh thải cáp thừa ở nhiều đường phố, khu đô thị chưa được doanh nghiệp quan tâm.</a:t>
            </a:r>
            <a:endParaRPr lang="en-US" sz="2000"/>
          </a:p>
          <a:p>
            <a:pPr marL="284400" indent="-284400" algn="just">
              <a:spcBef>
                <a:spcPts val="300"/>
              </a:spcBef>
              <a:spcAft>
                <a:spcPts val="300"/>
              </a:spcAft>
              <a:buFont typeface="Wingdings" pitchFamily="2" charset="2"/>
              <a:buChar char="Ø"/>
            </a:pPr>
            <a:r>
              <a:rPr lang="pt-BR" sz="2000" smtClean="0"/>
              <a:t>Mạng  </a:t>
            </a:r>
            <a:r>
              <a:rPr lang="pt-BR" sz="2000"/>
              <a:t>truyền số liệu chuyên dùng cấp 2 sử dụng tại các cơ quan đơn vị chưa phát huy được hiệu quả</a:t>
            </a:r>
            <a:r>
              <a:rPr lang="pt-BR" sz="2000" smtClean="0"/>
              <a:t>.</a:t>
            </a:r>
            <a:endParaRPr lang="en-US" sz="2000"/>
          </a:p>
        </p:txBody>
      </p:sp>
      <p:pic>
        <p:nvPicPr>
          <p:cNvPr id="11" name="Graphic 37" descr="Bullseye">
            <a:extLst>
              <a:ext uri="{FF2B5EF4-FFF2-40B4-BE49-F238E27FC236}">
                <a16:creationId xmlns:a16="http://schemas.microsoft.com/office/drawing/2014/main" xmlns="" id="{43393136-A74D-49E3-85C6-CB257E8F16E2}"/>
              </a:ext>
            </a:extLst>
          </p:cNvPr>
          <p:cNvPicPr>
            <a:picLocks noChangeAspect="1"/>
          </p:cNvPicPr>
          <p:nvPr/>
        </p:nvPicPr>
        <p:blipFill>
          <a:blip r:embed="rId8">
            <a:extLst>
              <a:ext uri="{96DAC541-7B7A-43D3-8B79-37D633B846F1}">
                <asvg:svgBlip xmlns:asvg="http://schemas.microsoft.com/office/drawing/2016/SVG/main" xmlns="" r:embed="rId5"/>
              </a:ext>
            </a:extLst>
          </a:blip>
          <a:stretch>
            <a:fillRect/>
          </a:stretch>
        </p:blipFill>
        <p:spPr>
          <a:xfrm>
            <a:off x="367904" y="4504177"/>
            <a:ext cx="601621" cy="601621"/>
          </a:xfrm>
          <a:prstGeom prst="rect">
            <a:avLst/>
          </a:prstGeom>
        </p:spPr>
      </p:pic>
      <p:sp>
        <p:nvSpPr>
          <p:cNvPr id="12" name="TextBox 11">
            <a:extLst>
              <a:ext uri="{FF2B5EF4-FFF2-40B4-BE49-F238E27FC236}">
                <a16:creationId xmlns:a16="http://schemas.microsoft.com/office/drawing/2014/main" xmlns="" id="{F33652A9-F679-4066-8B6A-178E7F2434D1}"/>
              </a:ext>
            </a:extLst>
          </p:cNvPr>
          <p:cNvSpPr txBox="1"/>
          <p:nvPr/>
        </p:nvSpPr>
        <p:spPr>
          <a:xfrm>
            <a:off x="1023773" y="4574154"/>
            <a:ext cx="5663730" cy="461665"/>
          </a:xfrm>
          <a:prstGeom prst="rect">
            <a:avLst/>
          </a:prstGeom>
          <a:noFill/>
        </p:spPr>
        <p:txBody>
          <a:bodyPr wrap="none" rtlCol="0">
            <a:spAutoFit/>
          </a:bodyPr>
          <a:lstStyle/>
          <a:p>
            <a:r>
              <a:rPr lang="en-US" sz="2400" b="1" smtClean="0">
                <a:solidFill>
                  <a:schemeClr val="accent1">
                    <a:lumMod val="50000"/>
                  </a:schemeClr>
                </a:solidFill>
              </a:rPr>
              <a:t>NHIỆM VỤ </a:t>
            </a:r>
            <a:r>
              <a:rPr lang="en-US" sz="2400" b="1">
                <a:solidFill>
                  <a:schemeClr val="accent1">
                    <a:lumMod val="50000"/>
                  </a:schemeClr>
                </a:solidFill>
              </a:rPr>
              <a:t>TRỌNG TÂM </a:t>
            </a:r>
            <a:r>
              <a:rPr lang="en-US" sz="2400" b="1" smtClean="0">
                <a:solidFill>
                  <a:schemeClr val="accent1">
                    <a:lumMod val="50000"/>
                  </a:schemeClr>
                </a:solidFill>
              </a:rPr>
              <a:t> 6 THÁNG CUỐI NĂM</a:t>
            </a:r>
            <a:endParaRPr lang="en-US" sz="2400" b="1">
              <a:solidFill>
                <a:schemeClr val="accent1">
                  <a:lumMod val="50000"/>
                </a:schemeClr>
              </a:solidFill>
            </a:endParaRPr>
          </a:p>
        </p:txBody>
      </p:sp>
      <p:sp>
        <p:nvSpPr>
          <p:cNvPr id="13" name="TextBox 12">
            <a:extLst>
              <a:ext uri="{FF2B5EF4-FFF2-40B4-BE49-F238E27FC236}">
                <a16:creationId xmlns:a16="http://schemas.microsoft.com/office/drawing/2014/main" xmlns="" id="{18814A36-708F-4DB1-ACE7-2CCDE3AC8C43}"/>
              </a:ext>
            </a:extLst>
          </p:cNvPr>
          <p:cNvSpPr txBox="1"/>
          <p:nvPr/>
        </p:nvSpPr>
        <p:spPr>
          <a:xfrm>
            <a:off x="445780" y="5120534"/>
            <a:ext cx="11241552" cy="1169551"/>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da-DK" sz="2000" smtClean="0"/>
              <a:t>Trình UBND tỉnh ban hành Quy </a:t>
            </a:r>
            <a:r>
              <a:rPr lang="da-DK" sz="2000"/>
              <a:t>chế quản lý, vận hành và sử dụng hệ thống Hội nghị truyền hình trực tuyến tỉnh Bắc Kạn. </a:t>
            </a:r>
            <a:endParaRPr lang="en-US" sz="2000" i="1"/>
          </a:p>
          <a:p>
            <a:pPr marL="285750" indent="-285750" algn="just">
              <a:spcBef>
                <a:spcPts val="600"/>
              </a:spcBef>
              <a:spcAft>
                <a:spcPts val="600"/>
              </a:spcAft>
              <a:buFont typeface="Wingdings" panose="05000000000000000000" pitchFamily="2" charset="2"/>
              <a:buChar char="Ø"/>
            </a:pPr>
            <a:r>
              <a:rPr lang="da-DK" sz="2000" smtClean="0"/>
              <a:t>Hoàn </a:t>
            </a:r>
            <a:r>
              <a:rPr lang="da-DK" sz="2000"/>
              <a:t>thành chuyển kết nối dịch vụ truyền hình trực tuyến nội tỉnh sang mạng TSLCD. </a:t>
            </a:r>
            <a:endParaRPr lang="da-DK" sz="2000" smtClean="0"/>
          </a:p>
        </p:txBody>
      </p:sp>
    </p:spTree>
    <p:extLst>
      <p:ext uri="{BB962C8B-B14F-4D97-AF65-F5344CB8AC3E}">
        <p14:creationId xmlns:p14="http://schemas.microsoft.com/office/powerpoint/2010/main" val="331013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7">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TF16411253_Geometric presentation_AAS_v3" id="{5F394A36-244E-477B-9B00-631A6705923C}" vid="{7FC6DB14-D4FF-4031-8ADB-F8536C0C40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ieuTepTin xmlns="24e12227-0b0d-4b23-9586-977e009500b0">Tài liệu đính kèm</KieuTepTin>
    <MaTinBai xmlns="24e12227-0b0d-4b23-9586-977e009500b0">5360bb9d8433b61</MaTinBai>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8040F126D0B4B4DB83E10593CC9657E" ma:contentTypeVersion="2" ma:contentTypeDescription="Create a new document." ma:contentTypeScope="" ma:versionID="76b54d535e8741412ba18656effd4894">
  <xsd:schema xmlns:xsd="http://www.w3.org/2001/XMLSchema" xmlns:xs="http://www.w3.org/2001/XMLSchema" xmlns:p="http://schemas.microsoft.com/office/2006/metadata/properties" xmlns:ns2="24e12227-0b0d-4b23-9586-977e009500b0" targetNamespace="http://schemas.microsoft.com/office/2006/metadata/properties" ma:root="true" ma:fieldsID="d463a0c61ad637d700c68f7d4c4ac4f2" ns2:_="">
    <xsd:import namespace="24e12227-0b0d-4b23-9586-977e009500b0"/>
    <xsd:element name="properties">
      <xsd:complexType>
        <xsd:sequence>
          <xsd:element name="documentManagement">
            <xsd:complexType>
              <xsd:all>
                <xsd:element ref="ns2:MaTinBai" minOccurs="0"/>
                <xsd:element ref="ns2:KieuTepTi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e12227-0b0d-4b23-9586-977e009500b0" elementFormDefault="qualified">
    <xsd:import namespace="http://schemas.microsoft.com/office/2006/documentManagement/types"/>
    <xsd:import namespace="http://schemas.microsoft.com/office/infopath/2007/PartnerControls"/>
    <xsd:element name="MaTinBai" ma:index="8" nillable="true" ma:displayName="MaTinBai" ma:internalName="MaTinBai">
      <xsd:simpleType>
        <xsd:restriction base="dms:Text">
          <xsd:maxLength value="255"/>
        </xsd:restriction>
      </xsd:simpleType>
    </xsd:element>
    <xsd:element name="KieuTepTin" ma:index="9" nillable="true" ma:displayName="KieuTepTin" ma:default="Tài liệu đính kèm" ma:format="Dropdown" ma:internalName="KieuTepTin">
      <xsd:simpleType>
        <xsd:restriction base="dms:Choice">
          <xsd:enumeration value="Tài liệu đính kèm"/>
          <xsd:enumeration value="Tài liệu"/>
          <xsd:enumeration value="Khá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930687-51F2-44C8-9CE6-D1B3D6E17522}"/>
</file>

<file path=customXml/itemProps2.xml><?xml version="1.0" encoding="utf-8"?>
<ds:datastoreItem xmlns:ds="http://schemas.openxmlformats.org/officeDocument/2006/customXml" ds:itemID="{A861FE8A-8F15-409F-AF62-619C69C0D537}"/>
</file>

<file path=customXml/itemProps3.xml><?xml version="1.0" encoding="utf-8"?>
<ds:datastoreItem xmlns:ds="http://schemas.openxmlformats.org/officeDocument/2006/customXml" ds:itemID="{D4C94031-0217-4483-91D0-05558358B04F}"/>
</file>

<file path=docProps/app.xml><?xml version="1.0" encoding="utf-8"?>
<Properties xmlns="http://schemas.openxmlformats.org/officeDocument/2006/extended-properties" xmlns:vt="http://schemas.openxmlformats.org/officeDocument/2006/docPropsVTypes">
  <Template/>
  <TotalTime>0</TotalTime>
  <Words>5702</Words>
  <Application>Microsoft Office PowerPoint</Application>
  <PresentationFormat>Custom</PresentationFormat>
  <Paragraphs>258</Paragraphs>
  <Slides>28</Slides>
  <Notes>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BƯU CHÍNH</vt:lpstr>
      <vt:lpstr>BƯU CHÍNH</vt:lpstr>
      <vt:lpstr>BƯU CHÍNH</vt:lpstr>
      <vt:lpstr>BƯU CHÍNH</vt:lpstr>
      <vt:lpstr>VIỄN THÔNG</vt:lpstr>
      <vt:lpstr>VIỄN THÔNG</vt:lpstr>
      <vt:lpstr>VIỄN THÔNG</vt:lpstr>
      <vt:lpstr>VIỄN THÔNG</vt:lpstr>
      <vt:lpstr>CÔNG NGHỆ THÔNG TIN</vt:lpstr>
      <vt:lpstr>CÔNG NGHỆ THÔNG TIN</vt:lpstr>
      <vt:lpstr>CÔNG NGHỆ THÔNG TIN</vt:lpstr>
      <vt:lpstr>CÔNG NGHỆ THÔNG TIN</vt:lpstr>
      <vt:lpstr>CÔNG NGHỆ THÔNG TIN</vt:lpstr>
      <vt:lpstr>CÔNG NGHỆ THÔNG TIN</vt:lpstr>
      <vt:lpstr>CÔNG NGHỆ THÔNG TIN</vt:lpstr>
      <vt:lpstr>BÁO CHÍ, TRUYỀN THÔNG</vt:lpstr>
      <vt:lpstr>BÁO CHÍ, TRUYỀN THÔNG</vt:lpstr>
      <vt:lpstr>BÁO CHÍ, TRUYỀN THÔNG</vt:lpstr>
      <vt:lpstr>BÁO CHÍ, TRUYỀN THÔNG</vt:lpstr>
      <vt:lpstr>BÁO CHÍ, TRUYỀN THÔNG</vt:lpstr>
      <vt:lpstr>BÁO CHÍ, TRUYỀN THÔNG</vt:lpstr>
      <vt:lpstr>BÁO CHÍ, TRUYỀN THÔNG</vt:lpstr>
      <vt:lpstr>BÁO CHÍ, TRUYỀN THÔNG</vt:lpstr>
      <vt:lpstr>CÔNG TÁC QLNN, HOẠT ĐỘNG SỰ NGHIỆP  VỀ TTTT TẠI CÁC HUYỆN, THÀNH PHỐ</vt:lpstr>
      <vt:lpstr>CÔNG TÁC QLNN, HOẠT ĐỘNG SỰ NGHIỆP  VỀ TTTT TẠI CÁC HUYỆN, THÀNH PHỐ</vt:lpstr>
      <vt:lpstr> TÌNH HÌNH GIẢI QUYẾT KIẾN NGHỊ</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2019-09-23T14:49:05Z</dcterms:created>
  <dcterms:modified xsi:type="dcterms:W3CDTF">2022-07-06T08:34:01Z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0x010100A8040F126D0B4B4DB83E10593CC9657E</vt:lpwstr>
  </property>
</Properties>
</file>